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7"/>
  </p:notesMasterIdLst>
  <p:handoutMasterIdLst>
    <p:handoutMasterId r:id="rId38"/>
  </p:handoutMasterIdLst>
  <p:sldIdLst>
    <p:sldId id="1883" r:id="rId6"/>
    <p:sldId id="1826" r:id="rId7"/>
    <p:sldId id="1882" r:id="rId8"/>
    <p:sldId id="1884" r:id="rId9"/>
    <p:sldId id="1885" r:id="rId10"/>
    <p:sldId id="1886" r:id="rId11"/>
    <p:sldId id="1887" r:id="rId12"/>
    <p:sldId id="1870" r:id="rId13"/>
    <p:sldId id="1871" r:id="rId14"/>
    <p:sldId id="1872" r:id="rId15"/>
    <p:sldId id="1888" r:id="rId16"/>
    <p:sldId id="1890" r:id="rId17"/>
    <p:sldId id="1891" r:id="rId18"/>
    <p:sldId id="1874" r:id="rId19"/>
    <p:sldId id="1892" r:id="rId20"/>
    <p:sldId id="1893" r:id="rId21"/>
    <p:sldId id="1873" r:id="rId22"/>
    <p:sldId id="1894" r:id="rId23"/>
    <p:sldId id="1876" r:id="rId24"/>
    <p:sldId id="1878" r:id="rId25"/>
    <p:sldId id="1895" r:id="rId26"/>
    <p:sldId id="1896" r:id="rId27"/>
    <p:sldId id="1898" r:id="rId28"/>
    <p:sldId id="1900" r:id="rId29"/>
    <p:sldId id="1899" r:id="rId30"/>
    <p:sldId id="1901" r:id="rId31"/>
    <p:sldId id="1902" r:id="rId32"/>
    <p:sldId id="1903" r:id="rId33"/>
    <p:sldId id="1904" r:id="rId34"/>
    <p:sldId id="1905" r:id="rId35"/>
    <p:sldId id="1889"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ection>
        <p14:section name="Dark template" id="{888AB95E-1B7E-4E95-8F39-C5D0E8372BC2}">
          <p14:sldIdLst>
            <p14:sldId id="1883"/>
            <p14:sldId id="1826"/>
            <p14:sldId id="1882"/>
            <p14:sldId id="1884"/>
            <p14:sldId id="1885"/>
            <p14:sldId id="1886"/>
            <p14:sldId id="1887"/>
            <p14:sldId id="1870"/>
            <p14:sldId id="1871"/>
            <p14:sldId id="1872"/>
            <p14:sldId id="1888"/>
            <p14:sldId id="1890"/>
            <p14:sldId id="1891"/>
            <p14:sldId id="1874"/>
            <p14:sldId id="1892"/>
            <p14:sldId id="1893"/>
            <p14:sldId id="1873"/>
            <p14:sldId id="1894"/>
            <p14:sldId id="1876"/>
            <p14:sldId id="1878"/>
            <p14:sldId id="1895"/>
            <p14:sldId id="1896"/>
            <p14:sldId id="1898"/>
            <p14:sldId id="1900"/>
            <p14:sldId id="1899"/>
            <p14:sldId id="1901"/>
            <p14:sldId id="1902"/>
            <p14:sldId id="1903"/>
            <p14:sldId id="1904"/>
            <p14:sldId id="1905"/>
            <p14:sldId id="18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37BDA"/>
    <a:srgbClr val="FF3300"/>
    <a:srgbClr val="E6E6E6"/>
    <a:srgbClr val="2F2F2F"/>
    <a:srgbClr val="F2F2F2"/>
    <a:srgbClr val="D2D2D2"/>
    <a:srgbClr val="5C2D91"/>
    <a:srgbClr val="0078D4"/>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37692A-602F-41FC-B00D-F0AB57A4D83F}" v="2" dt="2022-01-26T19:03:20.709"/>
    <p1510:client id="{41DAD8AF-2997-4A17-BC62-29FD8C435762}" v="1" dt="2021-12-10T19:35:09.795"/>
    <p1510:client id="{61BD080C-E1DC-2A54-9A4A-16DE1E0266A2}" v="21" dt="2022-05-26T19:49:34.961"/>
    <p1510:client id="{DB1108B5-C79D-469E-93A4-ED255D570E97}" v="1" dt="2022-04-21T08:53:40.933"/>
    <p1510:client id="{EBF35C13-556B-4BA0-BD26-DFA34C573CCF}" v="1" dt="2022-11-20T12:19:19.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8" autoAdjust="0"/>
    <p:restoredTop sz="92218" autoAdjust="0"/>
  </p:normalViewPr>
  <p:slideViewPr>
    <p:cSldViewPr snapToGrid="0">
      <p:cViewPr varScale="1">
        <p:scale>
          <a:sx n="63" d="100"/>
          <a:sy n="63" d="100"/>
        </p:scale>
        <p:origin x="1044" y="4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4/10/2024 11:43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4/10/2024 11:42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4/10/2024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4/10/2024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98198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4/10/2024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25653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4/10/2024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9141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4/10/2024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65066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4/10/2024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89044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4/10/2024 11:42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2626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4/10/2024 11:42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41059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4/10/2024 11:42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09319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4/10/2024 11:42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796289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4/10/2024 11:42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23288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4/10/2024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74987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4/10/2024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40882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4/10/2024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05839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Walkin 6">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154501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 id="214748479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prernamittal/mlsa-workshop-diy" TargetMode="Externa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prernamittal03/mlsa-workshop-diy" TargetMode="Externa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3.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7.xml"/><Relationship Id="rId1" Type="http://schemas.openxmlformats.org/officeDocument/2006/relationships/slideLayout" Target="../slideLayouts/slideLayout3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BCF2"/>
                </a:solidFill>
              </a:rPr>
              <a:t>Git</a:t>
            </a:r>
            <a:r>
              <a:rPr lang="en-US" dirty="0">
                <a:solidFill>
                  <a:srgbClr val="00BCF2"/>
                </a:solidFill>
              </a:rPr>
              <a:t> It Together!</a:t>
            </a:r>
          </a:p>
        </p:txBody>
      </p:sp>
      <p:sp>
        <p:nvSpPr>
          <p:cNvPr id="3" name="Text Placeholder 2"/>
          <p:cNvSpPr>
            <a:spLocks noGrp="1"/>
          </p:cNvSpPr>
          <p:nvPr>
            <p:ph type="body" sz="quarter" idx="12"/>
          </p:nvPr>
        </p:nvSpPr>
        <p:spPr>
          <a:xfrm>
            <a:off x="584199" y="3543143"/>
            <a:ext cx="7271327" cy="1015663"/>
          </a:xfrm>
        </p:spPr>
        <p:txBody>
          <a:bodyPr/>
          <a:lstStyle/>
          <a:p>
            <a:r>
              <a:rPr lang="en-US" sz="2200" b="1" dirty="0"/>
              <a:t>PRERNA MITTAL</a:t>
            </a:r>
          </a:p>
          <a:p>
            <a:r>
              <a:rPr lang="en-US" sz="2200" b="1" dirty="0"/>
              <a:t>BETA MICROSOFT LEARN STUDENT AMBASSADOR</a:t>
            </a:r>
          </a:p>
        </p:txBody>
      </p:sp>
    </p:spTree>
    <p:extLst>
      <p:ext uri="{BB962C8B-B14F-4D97-AF65-F5344CB8AC3E}">
        <p14:creationId xmlns:p14="http://schemas.microsoft.com/office/powerpoint/2010/main" val="325666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72440"/>
            <a:ext cx="11018520" cy="553998"/>
          </a:xfrm>
        </p:spPr>
        <p:txBody>
          <a:bodyPr/>
          <a:lstStyle/>
          <a:p>
            <a:r>
              <a:rPr lang="en-US" b="1" dirty="0">
                <a:cs typeface="Segoe UI Semilight" panose="020B0402040204020203" pitchFamily="34" charset="0"/>
              </a:rPr>
              <a:t>Getting started with </a:t>
            </a:r>
            <a:r>
              <a:rPr lang="en-US" b="1">
                <a:cs typeface="Segoe UI Semilight" panose="020B0402040204020203" pitchFamily="34" charset="0"/>
              </a:rPr>
              <a:t>basic commands</a:t>
            </a:r>
            <a:endParaRPr lang="en-US" b="1" dirty="0">
              <a:cs typeface="Segoe UI Semilight" panose="020B0402040204020203" pitchFamily="34" charset="0"/>
            </a:endParaRPr>
          </a:p>
        </p:txBody>
      </p:sp>
      <p:sp>
        <p:nvSpPr>
          <p:cNvPr id="6" name="Text Placeholder 5"/>
          <p:cNvSpPr>
            <a:spLocks noGrp="1"/>
          </p:cNvSpPr>
          <p:nvPr>
            <p:ph type="body" sz="quarter" idx="10"/>
          </p:nvPr>
        </p:nvSpPr>
        <p:spPr>
          <a:xfrm>
            <a:off x="978228" y="1163157"/>
            <a:ext cx="11018520" cy="5016758"/>
          </a:xfrm>
        </p:spPr>
        <p:txBody>
          <a:bodyPr/>
          <a:lstStyle/>
          <a:p>
            <a:pPr marL="457200" indent="-457200">
              <a:buFont typeface="Wingdings" panose="05000000000000000000" pitchFamily="2" charset="2"/>
              <a:buChar char="ü"/>
            </a:pPr>
            <a:r>
              <a:rPr lang="en-US" sz="2600" b="1" dirty="0" err="1"/>
              <a:t>git</a:t>
            </a:r>
            <a:r>
              <a:rPr lang="en-US" sz="2600" b="1" dirty="0"/>
              <a:t> --version </a:t>
            </a:r>
          </a:p>
          <a:p>
            <a:r>
              <a:rPr lang="en-US" sz="2600" b="1" dirty="0"/>
              <a:t>    	</a:t>
            </a:r>
            <a:r>
              <a:rPr lang="en-US" sz="2400" dirty="0"/>
              <a:t>To</a:t>
            </a:r>
            <a:r>
              <a:rPr lang="en-US" sz="2400" b="1" dirty="0"/>
              <a:t> </a:t>
            </a:r>
            <a:r>
              <a:rPr lang="en-US" sz="2400" dirty="0"/>
              <a:t>check</a:t>
            </a:r>
            <a:r>
              <a:rPr lang="en-US" sz="2400" b="1" dirty="0"/>
              <a:t> </a:t>
            </a:r>
            <a:r>
              <a:rPr lang="en-US" sz="2400" dirty="0"/>
              <a:t>the current version of the </a:t>
            </a:r>
            <a:r>
              <a:rPr lang="en-US" sz="2400" dirty="0" err="1"/>
              <a:t>git</a:t>
            </a:r>
            <a:endParaRPr lang="en-US" sz="2400" b="1" dirty="0"/>
          </a:p>
          <a:p>
            <a:pPr marL="457200" indent="-457200">
              <a:buFont typeface="Wingdings" panose="05000000000000000000" pitchFamily="2" charset="2"/>
              <a:buChar char="ü"/>
            </a:pPr>
            <a:r>
              <a:rPr lang="en-US" sz="2600" b="1" dirty="0" err="1"/>
              <a:t>git</a:t>
            </a:r>
            <a:r>
              <a:rPr lang="en-US" sz="2600" b="1" dirty="0"/>
              <a:t> </a:t>
            </a:r>
            <a:r>
              <a:rPr lang="en-US" sz="2600" b="1" dirty="0" err="1"/>
              <a:t>init</a:t>
            </a:r>
            <a:r>
              <a:rPr lang="en-US" sz="2600" b="1" dirty="0"/>
              <a:t> </a:t>
            </a:r>
          </a:p>
          <a:p>
            <a:r>
              <a:rPr lang="en-US" sz="2600" b="1" dirty="0"/>
              <a:t>    	</a:t>
            </a:r>
            <a:r>
              <a:rPr lang="en-US" sz="2400" dirty="0"/>
              <a:t>To</a:t>
            </a:r>
            <a:r>
              <a:rPr lang="en-US" sz="2400" b="1" dirty="0"/>
              <a:t> i</a:t>
            </a:r>
            <a:r>
              <a:rPr lang="en-US" sz="2400" dirty="0"/>
              <a:t>nitialize a new and empty repository</a:t>
            </a:r>
            <a:endParaRPr lang="en-US" sz="2600" dirty="0"/>
          </a:p>
          <a:p>
            <a:pPr marL="457200" indent="-457200">
              <a:buFont typeface="Wingdings" panose="05000000000000000000" pitchFamily="2" charset="2"/>
              <a:buChar char="ü"/>
            </a:pPr>
            <a:r>
              <a:rPr lang="en-US" sz="2600" b="1" dirty="0" err="1"/>
              <a:t>git</a:t>
            </a:r>
            <a:r>
              <a:rPr lang="en-US" sz="2600" b="1" dirty="0"/>
              <a:t> status</a:t>
            </a:r>
          </a:p>
          <a:p>
            <a:r>
              <a:rPr lang="en-US" sz="2600" b="1" dirty="0"/>
              <a:t>    	</a:t>
            </a:r>
            <a:r>
              <a:rPr lang="en-US" sz="2400" dirty="0"/>
              <a:t>It</a:t>
            </a:r>
            <a:r>
              <a:rPr lang="en-US" sz="2600" dirty="0"/>
              <a:t> </a:t>
            </a:r>
            <a:r>
              <a:rPr lang="en-US" sz="2400" dirty="0"/>
              <a:t>lists all the files that have to be committed</a:t>
            </a:r>
          </a:p>
          <a:p>
            <a:pPr marL="457200" indent="-457200">
              <a:buFont typeface="Wingdings" panose="05000000000000000000" pitchFamily="2" charset="2"/>
              <a:buChar char="ü"/>
            </a:pPr>
            <a:r>
              <a:rPr lang="en-US" sz="2600" b="1" dirty="0" err="1"/>
              <a:t>git</a:t>
            </a:r>
            <a:r>
              <a:rPr lang="en-US" sz="2600" b="1" dirty="0"/>
              <a:t> log</a:t>
            </a:r>
          </a:p>
          <a:p>
            <a:r>
              <a:rPr lang="en-US" sz="2400" b="1" dirty="0"/>
              <a:t>	</a:t>
            </a:r>
            <a:r>
              <a:rPr lang="en-US" sz="2400" dirty="0"/>
              <a:t>It is used to list the commit history for the current branch</a:t>
            </a:r>
          </a:p>
          <a:p>
            <a:pPr marL="457200" indent="-457200">
              <a:buFont typeface="Wingdings" panose="05000000000000000000" pitchFamily="2" charset="2"/>
              <a:buChar char="ü"/>
            </a:pPr>
            <a:r>
              <a:rPr lang="en-US" sz="2600" b="1" dirty="0" err="1"/>
              <a:t>git</a:t>
            </a:r>
            <a:r>
              <a:rPr lang="en-US" sz="2600" b="1" dirty="0"/>
              <a:t> branch</a:t>
            </a:r>
          </a:p>
          <a:p>
            <a:r>
              <a:rPr lang="en-US" sz="2600" b="1" dirty="0"/>
              <a:t>	</a:t>
            </a:r>
            <a:r>
              <a:rPr lang="en-US" sz="2400" dirty="0"/>
              <a:t>It</a:t>
            </a:r>
            <a:r>
              <a:rPr lang="en-US" sz="2400" b="1" dirty="0"/>
              <a:t> </a:t>
            </a:r>
            <a:r>
              <a:rPr lang="en-US" sz="2400" dirty="0"/>
              <a:t>lists all the local branches in the current repository</a:t>
            </a:r>
            <a:endParaRPr lang="en-US" sz="2400" b="1" dirty="0"/>
          </a:p>
          <a:p>
            <a:r>
              <a:rPr lang="en-US" sz="1800" b="1" dirty="0"/>
              <a:t>	</a:t>
            </a:r>
            <a:endParaRPr lang="en-US" sz="2600" b="1" dirty="0"/>
          </a:p>
        </p:txBody>
      </p:sp>
    </p:spTree>
    <p:extLst>
      <p:ext uri="{BB962C8B-B14F-4D97-AF65-F5344CB8AC3E}">
        <p14:creationId xmlns:p14="http://schemas.microsoft.com/office/powerpoint/2010/main" val="7680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cs typeface="Segoe UI Semilight" panose="020B0402040204020203" pitchFamily="34" charset="0"/>
              </a:rPr>
              <a:t>Getting started with </a:t>
            </a:r>
            <a:r>
              <a:rPr lang="en-US" b="1">
                <a:cs typeface="Segoe UI Semilight" panose="020B0402040204020203" pitchFamily="34" charset="0"/>
              </a:rPr>
              <a:t>basic commands</a:t>
            </a:r>
            <a:endParaRPr lang="en-US" b="1" dirty="0">
              <a:cs typeface="Segoe UI Semilight" panose="020B0402040204020203" pitchFamily="34" charset="0"/>
            </a:endParaRPr>
          </a:p>
        </p:txBody>
      </p:sp>
      <p:sp>
        <p:nvSpPr>
          <p:cNvPr id="6" name="Text Placeholder 5"/>
          <p:cNvSpPr>
            <a:spLocks noGrp="1"/>
          </p:cNvSpPr>
          <p:nvPr>
            <p:ph type="body" sz="quarter" idx="10"/>
          </p:nvPr>
        </p:nvSpPr>
        <p:spPr>
          <a:xfrm>
            <a:off x="588263" y="1481210"/>
            <a:ext cx="11018520" cy="3096232"/>
          </a:xfrm>
        </p:spPr>
        <p:txBody>
          <a:bodyPr/>
          <a:lstStyle/>
          <a:p>
            <a:pPr marL="457200" indent="-457200">
              <a:buFont typeface="Wingdings" panose="05000000000000000000" pitchFamily="2" charset="2"/>
              <a:buChar char="ü"/>
            </a:pPr>
            <a:r>
              <a:rPr lang="en-US" sz="2600" b="1" dirty="0" err="1"/>
              <a:t>git</a:t>
            </a:r>
            <a:r>
              <a:rPr lang="en-US" sz="2600" b="1" dirty="0"/>
              <a:t> add . </a:t>
            </a:r>
          </a:p>
          <a:p>
            <a:r>
              <a:rPr lang="en-US" sz="2600" b="1" dirty="0"/>
              <a:t>    	</a:t>
            </a:r>
            <a:r>
              <a:rPr lang="en-US" sz="2400" dirty="0"/>
              <a:t>To add all files to the commit</a:t>
            </a:r>
            <a:endParaRPr lang="en-US" sz="2400" b="1" dirty="0"/>
          </a:p>
          <a:p>
            <a:pPr marL="457200" indent="-457200">
              <a:buFont typeface="Wingdings" panose="05000000000000000000" pitchFamily="2" charset="2"/>
              <a:buChar char="ü"/>
            </a:pPr>
            <a:r>
              <a:rPr lang="en-US" sz="2600" b="1" dirty="0" err="1"/>
              <a:t>git</a:t>
            </a:r>
            <a:r>
              <a:rPr lang="en-US" sz="2600" b="1" dirty="0"/>
              <a:t> commit –m “first commit”</a:t>
            </a:r>
          </a:p>
          <a:p>
            <a:r>
              <a:rPr lang="en-US" sz="2600" b="1" dirty="0"/>
              <a:t>    	</a:t>
            </a:r>
            <a:r>
              <a:rPr lang="en-US" sz="2400" dirty="0"/>
              <a:t>To commit the files added, to the repo</a:t>
            </a:r>
            <a:endParaRPr lang="en-US" sz="2600" dirty="0"/>
          </a:p>
          <a:p>
            <a:pPr marL="457200" indent="-457200">
              <a:buFont typeface="Wingdings" panose="05000000000000000000" pitchFamily="2" charset="2"/>
              <a:buChar char="ü"/>
            </a:pPr>
            <a:r>
              <a:rPr lang="en-US" sz="2600" b="1" dirty="0" err="1"/>
              <a:t>git</a:t>
            </a:r>
            <a:r>
              <a:rPr lang="en-US" sz="2600" b="1" dirty="0"/>
              <a:t> push</a:t>
            </a:r>
          </a:p>
          <a:p>
            <a:r>
              <a:rPr lang="en-US" sz="2400" dirty="0"/>
              <a:t>    	To finally push your changes to the repo</a:t>
            </a:r>
          </a:p>
          <a:p>
            <a:r>
              <a:rPr lang="en-US" sz="1800" b="1" dirty="0"/>
              <a:t>	</a:t>
            </a:r>
            <a:endParaRPr lang="en-US" sz="2600" b="1" dirty="0"/>
          </a:p>
        </p:txBody>
      </p:sp>
    </p:spTree>
    <p:extLst>
      <p:ext uri="{BB962C8B-B14F-4D97-AF65-F5344CB8AC3E}">
        <p14:creationId xmlns:p14="http://schemas.microsoft.com/office/powerpoint/2010/main" val="34094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Initialize a repo - </a:t>
            </a:r>
            <a:r>
              <a:rPr lang="en-US" dirty="0" err="1"/>
              <a:t>Git</a:t>
            </a:r>
            <a:endParaRPr lang="en-US" dirty="0"/>
          </a:p>
        </p:txBody>
      </p:sp>
      <p:sp>
        <p:nvSpPr>
          <p:cNvPr id="3" name="Text Placeholder 2"/>
          <p:cNvSpPr>
            <a:spLocks noGrp="1"/>
          </p:cNvSpPr>
          <p:nvPr>
            <p:ph type="body" sz="quarter" idx="10"/>
          </p:nvPr>
        </p:nvSpPr>
        <p:spPr>
          <a:xfrm>
            <a:off x="586390" y="1434370"/>
            <a:ext cx="11018520" cy="3016210"/>
          </a:xfrm>
        </p:spPr>
        <p:txBody>
          <a:bodyPr/>
          <a:lstStyle/>
          <a:p>
            <a:r>
              <a:rPr lang="en-US" dirty="0"/>
              <a:t>$ cd ~/Desktop</a:t>
            </a:r>
          </a:p>
          <a:p>
            <a:r>
              <a:rPr lang="en-US" dirty="0"/>
              <a:t>$ </a:t>
            </a:r>
            <a:r>
              <a:rPr lang="en-US" dirty="0" err="1"/>
              <a:t>mkdir</a:t>
            </a:r>
            <a:r>
              <a:rPr lang="en-US" dirty="0"/>
              <a:t> demo</a:t>
            </a:r>
          </a:p>
          <a:p>
            <a:r>
              <a:rPr lang="en-US" dirty="0"/>
              <a:t>$ cd demo/</a:t>
            </a:r>
          </a:p>
          <a:p>
            <a:endParaRPr lang="en-US" dirty="0"/>
          </a:p>
          <a:p>
            <a:endParaRPr lang="en-US" dirty="0"/>
          </a:p>
          <a:p>
            <a:r>
              <a:rPr lang="en-US" dirty="0"/>
              <a:t>$ </a:t>
            </a:r>
            <a:r>
              <a:rPr lang="en-US" dirty="0" err="1"/>
              <a:t>git</a:t>
            </a:r>
            <a:r>
              <a:rPr lang="en-US" dirty="0"/>
              <a:t> </a:t>
            </a:r>
            <a:r>
              <a:rPr lang="en-US" dirty="0" err="1"/>
              <a:t>init</a:t>
            </a:r>
            <a:endParaRPr lang="en-US" dirty="0"/>
          </a:p>
        </p:txBody>
      </p:sp>
    </p:spTree>
    <p:extLst>
      <p:ext uri="{BB962C8B-B14F-4D97-AF65-F5344CB8AC3E}">
        <p14:creationId xmlns:p14="http://schemas.microsoft.com/office/powerpoint/2010/main" val="9896859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15009"/>
          </a:xfrm>
        </p:spPr>
        <p:txBody>
          <a:bodyPr/>
          <a:lstStyle/>
          <a:p>
            <a:r>
              <a:rPr lang="en-US" b="1" dirty="0"/>
              <a:t>Step 2: Add a new file to the repo</a:t>
            </a:r>
            <a:br>
              <a:rPr lang="en-US" b="1" dirty="0"/>
            </a:br>
            <a:br>
              <a:rPr lang="en-US" dirty="0"/>
            </a:br>
            <a:endParaRPr lang="en-US" dirty="0"/>
          </a:p>
        </p:txBody>
      </p:sp>
      <p:sp>
        <p:nvSpPr>
          <p:cNvPr id="3" name="Text Placeholder 2"/>
          <p:cNvSpPr>
            <a:spLocks noGrp="1"/>
          </p:cNvSpPr>
          <p:nvPr>
            <p:ph type="body" sz="quarter" idx="10"/>
          </p:nvPr>
        </p:nvSpPr>
        <p:spPr>
          <a:xfrm>
            <a:off x="586390" y="1434370"/>
            <a:ext cx="11018520" cy="2499146"/>
          </a:xfrm>
        </p:spPr>
        <p:txBody>
          <a:bodyPr/>
          <a:lstStyle/>
          <a:p>
            <a:r>
              <a:rPr lang="en-US" dirty="0"/>
              <a:t>$  echo [some text here] &gt; demo.txt</a:t>
            </a:r>
          </a:p>
          <a:p>
            <a:r>
              <a:rPr lang="en-US" dirty="0"/>
              <a:t>$ ls</a:t>
            </a:r>
          </a:p>
          <a:p>
            <a:endParaRPr lang="en-US" dirty="0"/>
          </a:p>
          <a:p>
            <a:endParaRPr lang="en-US" dirty="0"/>
          </a:p>
          <a:p>
            <a:r>
              <a:rPr lang="en-US" dirty="0"/>
              <a:t>$ </a:t>
            </a:r>
            <a:r>
              <a:rPr lang="en-US" dirty="0" err="1"/>
              <a:t>git</a:t>
            </a:r>
            <a:r>
              <a:rPr lang="en-US" dirty="0"/>
              <a:t> status</a:t>
            </a:r>
          </a:p>
        </p:txBody>
      </p:sp>
    </p:spTree>
    <p:extLst>
      <p:ext uri="{BB962C8B-B14F-4D97-AF65-F5344CB8AC3E}">
        <p14:creationId xmlns:p14="http://schemas.microsoft.com/office/powerpoint/2010/main" val="26521225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cs typeface="Segoe UI Semilight" panose="020B0402040204020203" pitchFamily="34" charset="0"/>
              </a:rPr>
              <a:t>Stages in </a:t>
            </a:r>
            <a:r>
              <a:rPr lang="en-US" b="1" dirty="0" err="1">
                <a:cs typeface="Segoe UI Semilight" panose="020B0402040204020203" pitchFamily="34" charset="0"/>
              </a:rPr>
              <a:t>git</a:t>
            </a:r>
            <a:endParaRPr lang="en-US" b="1" dirty="0">
              <a:cs typeface="Segoe UI Semilight" panose="020B0402040204020203" pitchFamily="34" charset="0"/>
            </a:endParaRPr>
          </a:p>
        </p:txBody>
      </p:sp>
      <p:sp>
        <p:nvSpPr>
          <p:cNvPr id="6" name="Text Placeholder 5"/>
          <p:cNvSpPr>
            <a:spLocks noGrp="1"/>
          </p:cNvSpPr>
          <p:nvPr>
            <p:ph type="body" sz="quarter" idx="10"/>
          </p:nvPr>
        </p:nvSpPr>
        <p:spPr>
          <a:xfrm>
            <a:off x="888076" y="1188915"/>
            <a:ext cx="11018520" cy="1698927"/>
          </a:xfrm>
        </p:spPr>
        <p:txBody>
          <a:bodyPr/>
          <a:lstStyle/>
          <a:p>
            <a:r>
              <a:rPr lang="en-US" sz="2400" b="1" dirty="0"/>
              <a:t>There are three stages in </a:t>
            </a:r>
            <a:r>
              <a:rPr lang="en-US" sz="2400" b="1" dirty="0" err="1"/>
              <a:t>git</a:t>
            </a:r>
            <a:r>
              <a:rPr lang="en-US" sz="2400" b="1" dirty="0"/>
              <a:t>:</a:t>
            </a:r>
          </a:p>
          <a:p>
            <a:pPr marL="342900" indent="-342900">
              <a:buFont typeface="Wingdings" panose="05000000000000000000" pitchFamily="2" charset="2"/>
              <a:buChar char="ü"/>
            </a:pPr>
            <a:r>
              <a:rPr lang="en-US" sz="2400" b="1" dirty="0"/>
              <a:t>Modified</a:t>
            </a:r>
          </a:p>
          <a:p>
            <a:pPr marL="342900" indent="-342900">
              <a:buFont typeface="Wingdings" panose="05000000000000000000" pitchFamily="2" charset="2"/>
              <a:buChar char="ü"/>
            </a:pPr>
            <a:r>
              <a:rPr lang="en-US" sz="2400" b="1" dirty="0"/>
              <a:t>Staged</a:t>
            </a:r>
          </a:p>
          <a:p>
            <a:pPr marL="342900" indent="-342900">
              <a:buFont typeface="Wingdings" panose="05000000000000000000" pitchFamily="2" charset="2"/>
              <a:buChar char="ü"/>
            </a:pPr>
            <a:r>
              <a:rPr lang="en-US" sz="2400" b="1" dirty="0"/>
              <a:t>Committed</a:t>
            </a:r>
            <a:r>
              <a:rPr lang="en-US" sz="1800" b="1" dirty="0"/>
              <a:t>	</a:t>
            </a:r>
            <a:endParaRPr lang="en-US" sz="26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877" y="3065559"/>
            <a:ext cx="4276725" cy="1295400"/>
          </a:xfrm>
          <a:prstGeom prst="rect">
            <a:avLst/>
          </a:prstGeom>
        </p:spPr>
      </p:pic>
    </p:spTree>
    <p:extLst>
      <p:ext uri="{BB962C8B-B14F-4D97-AF65-F5344CB8AC3E}">
        <p14:creationId xmlns:p14="http://schemas.microsoft.com/office/powerpoint/2010/main" val="55902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735496"/>
          </a:xfrm>
        </p:spPr>
        <p:txBody>
          <a:bodyPr/>
          <a:lstStyle/>
          <a:p>
            <a:r>
              <a:rPr lang="en-US" b="1" dirty="0"/>
              <a:t>Step 3: Add a file to the staging environment</a:t>
            </a:r>
            <a:br>
              <a:rPr lang="en-US" b="1" dirty="0"/>
            </a:br>
            <a:br>
              <a:rPr lang="en-US" dirty="0"/>
            </a:br>
            <a:endParaRPr lang="en-US" dirty="0"/>
          </a:p>
        </p:txBody>
      </p:sp>
      <p:sp>
        <p:nvSpPr>
          <p:cNvPr id="3" name="Text Placeholder 2"/>
          <p:cNvSpPr>
            <a:spLocks noGrp="1"/>
          </p:cNvSpPr>
          <p:nvPr>
            <p:ph type="body" sz="quarter" idx="10"/>
          </p:nvPr>
        </p:nvSpPr>
        <p:spPr>
          <a:xfrm>
            <a:off x="586390" y="1434370"/>
            <a:ext cx="11018520" cy="1465016"/>
          </a:xfrm>
        </p:spPr>
        <p:txBody>
          <a:bodyPr/>
          <a:lstStyle/>
          <a:p>
            <a:r>
              <a:rPr lang="en-US" dirty="0"/>
              <a:t>$ </a:t>
            </a:r>
            <a:r>
              <a:rPr lang="en-US" dirty="0" err="1"/>
              <a:t>git</a:t>
            </a:r>
            <a:r>
              <a:rPr lang="en-US" dirty="0"/>
              <a:t> add .</a:t>
            </a:r>
          </a:p>
          <a:p>
            <a:endParaRPr lang="en-US" dirty="0"/>
          </a:p>
          <a:p>
            <a:r>
              <a:rPr lang="en-US" dirty="0"/>
              <a:t>$ </a:t>
            </a:r>
            <a:r>
              <a:rPr lang="en-US" dirty="0" err="1"/>
              <a:t>git</a:t>
            </a:r>
            <a:r>
              <a:rPr lang="en-US" dirty="0"/>
              <a:t> status</a:t>
            </a:r>
          </a:p>
        </p:txBody>
      </p:sp>
    </p:spTree>
    <p:extLst>
      <p:ext uri="{BB962C8B-B14F-4D97-AF65-F5344CB8AC3E}">
        <p14:creationId xmlns:p14="http://schemas.microsoft.com/office/powerpoint/2010/main" val="7080813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735496"/>
          </a:xfrm>
        </p:spPr>
        <p:txBody>
          <a:bodyPr/>
          <a:lstStyle/>
          <a:p>
            <a:r>
              <a:rPr lang="en-US" b="1" dirty="0"/>
              <a:t>Step 4: Create a commit</a:t>
            </a:r>
            <a:br>
              <a:rPr lang="en-US" b="1" dirty="0"/>
            </a:br>
            <a:br>
              <a:rPr lang="en-US" dirty="0"/>
            </a:br>
            <a:endParaRPr lang="en-US" dirty="0"/>
          </a:p>
        </p:txBody>
      </p:sp>
      <p:sp>
        <p:nvSpPr>
          <p:cNvPr id="3" name="Text Placeholder 2"/>
          <p:cNvSpPr>
            <a:spLocks noGrp="1"/>
          </p:cNvSpPr>
          <p:nvPr>
            <p:ph type="body" sz="quarter" idx="10"/>
          </p:nvPr>
        </p:nvSpPr>
        <p:spPr>
          <a:xfrm>
            <a:off x="586390" y="1434370"/>
            <a:ext cx="11018520" cy="430887"/>
          </a:xfrm>
        </p:spPr>
        <p:txBody>
          <a:bodyPr/>
          <a:lstStyle/>
          <a:p>
            <a:r>
              <a:rPr lang="en-US" dirty="0"/>
              <a:t>$ </a:t>
            </a:r>
            <a:r>
              <a:rPr lang="en-US" dirty="0" err="1"/>
              <a:t>git</a:t>
            </a:r>
            <a:r>
              <a:rPr lang="en-US" dirty="0"/>
              <a:t> commit -m "This is my first commit!"</a:t>
            </a:r>
          </a:p>
        </p:txBody>
      </p:sp>
    </p:spTree>
    <p:extLst>
      <p:ext uri="{BB962C8B-B14F-4D97-AF65-F5344CB8AC3E}">
        <p14:creationId xmlns:p14="http://schemas.microsoft.com/office/powerpoint/2010/main" val="32685206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cs typeface="Segoe UI Semilight" panose="020B0402040204020203" pitchFamily="34" charset="0"/>
              </a:rPr>
              <a:t>Step 5: Creating a new repository - GitHub</a:t>
            </a:r>
          </a:p>
        </p:txBody>
      </p:sp>
      <p:pic>
        <p:nvPicPr>
          <p:cNvPr id="2" name="Picture 1"/>
          <p:cNvPicPr>
            <a:picLocks noChangeAspect="1"/>
          </p:cNvPicPr>
          <p:nvPr/>
        </p:nvPicPr>
        <p:blipFill>
          <a:blip r:embed="rId3"/>
          <a:stretch>
            <a:fillRect/>
          </a:stretch>
        </p:blipFill>
        <p:spPr>
          <a:xfrm>
            <a:off x="588263" y="3315447"/>
            <a:ext cx="9933963" cy="1843094"/>
          </a:xfrm>
          <a:prstGeom prst="rect">
            <a:avLst/>
          </a:prstGeom>
        </p:spPr>
      </p:pic>
      <p:sp>
        <p:nvSpPr>
          <p:cNvPr id="7" name="Text Placeholder 2"/>
          <p:cNvSpPr>
            <a:spLocks noGrp="1"/>
          </p:cNvSpPr>
          <p:nvPr>
            <p:ph type="body" sz="quarter" idx="10"/>
          </p:nvPr>
        </p:nvSpPr>
        <p:spPr>
          <a:xfrm>
            <a:off x="588263" y="1394614"/>
            <a:ext cx="11018520" cy="430887"/>
          </a:xfrm>
        </p:spPr>
        <p:txBody>
          <a:bodyPr/>
          <a:lstStyle/>
          <a:p>
            <a:r>
              <a:rPr lang="en-US" dirty="0"/>
              <a:t>We are pushing our changes to GitHub now!</a:t>
            </a:r>
          </a:p>
        </p:txBody>
      </p:sp>
    </p:spTree>
    <p:extLst>
      <p:ext uri="{BB962C8B-B14F-4D97-AF65-F5344CB8AC3E}">
        <p14:creationId xmlns:p14="http://schemas.microsoft.com/office/powerpoint/2010/main" val="25115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Set main Branch</a:t>
            </a:r>
          </a:p>
        </p:txBody>
      </p:sp>
      <p:sp>
        <p:nvSpPr>
          <p:cNvPr id="3" name="Text Placeholder 2"/>
          <p:cNvSpPr>
            <a:spLocks noGrp="1"/>
          </p:cNvSpPr>
          <p:nvPr>
            <p:ph type="body" sz="quarter" idx="10"/>
          </p:nvPr>
        </p:nvSpPr>
        <p:spPr>
          <a:xfrm>
            <a:off x="586390" y="1434370"/>
            <a:ext cx="11018520" cy="2499146"/>
          </a:xfrm>
        </p:spPr>
        <p:txBody>
          <a:bodyPr/>
          <a:lstStyle/>
          <a:p>
            <a:r>
              <a:rPr lang="en-US" dirty="0"/>
              <a:t>$ </a:t>
            </a:r>
            <a:r>
              <a:rPr lang="en-US" dirty="0" err="1"/>
              <a:t>git</a:t>
            </a:r>
            <a:r>
              <a:rPr lang="en-US" dirty="0"/>
              <a:t> branch –M main</a:t>
            </a:r>
          </a:p>
          <a:p>
            <a:endParaRPr lang="en-US" dirty="0"/>
          </a:p>
          <a:p>
            <a:endParaRPr lang="en-US" dirty="0"/>
          </a:p>
          <a:p>
            <a:r>
              <a:rPr lang="en-US" dirty="0"/>
              <a:t>$ </a:t>
            </a:r>
            <a:r>
              <a:rPr lang="en-US" dirty="0" err="1"/>
              <a:t>git</a:t>
            </a:r>
            <a:r>
              <a:rPr lang="en-US" dirty="0"/>
              <a:t> branch</a:t>
            </a:r>
          </a:p>
          <a:p>
            <a:endParaRPr lang="en-US" dirty="0"/>
          </a:p>
        </p:txBody>
      </p:sp>
    </p:spTree>
    <p:extLst>
      <p:ext uri="{BB962C8B-B14F-4D97-AF65-F5344CB8AC3E}">
        <p14:creationId xmlns:p14="http://schemas.microsoft.com/office/powerpoint/2010/main" val="14199701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cs typeface="Segoe UI Semilight" panose="020B0402040204020203" pitchFamily="34" charset="0"/>
              </a:rPr>
              <a:t>Branches in </a:t>
            </a:r>
            <a:r>
              <a:rPr lang="en-US" b="1" dirty="0" err="1">
                <a:cs typeface="Segoe UI Semilight" panose="020B0402040204020203" pitchFamily="34" charset="0"/>
              </a:rPr>
              <a:t>git</a:t>
            </a:r>
            <a:endParaRPr lang="en-US" b="1" dirty="0">
              <a:cs typeface="Segoe UI Semilight" panose="020B0402040204020203" pitchFamily="34" charset="0"/>
            </a:endParaRPr>
          </a:p>
        </p:txBody>
      </p:sp>
      <p:sp>
        <p:nvSpPr>
          <p:cNvPr id="2" name="AutoShape 2" descr="Git Branches: List, Create, Switch to, Merge, Push, &amp; Delete"/>
          <p:cNvSpPr>
            <a:spLocks noChangeAspect="1" noChangeArrowheads="1"/>
          </p:cNvSpPr>
          <p:nvPr/>
        </p:nvSpPr>
        <p:spPr bwMode="auto">
          <a:xfrm>
            <a:off x="155575" y="-2530327"/>
            <a:ext cx="2690656" cy="4590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Git Branches: List, Create, Switch to, Merge, Push, &amp; Delete"/>
          <p:cNvSpPr>
            <a:spLocks noChangeAspect="1" noChangeArrowheads="1"/>
          </p:cNvSpPr>
          <p:nvPr/>
        </p:nvSpPr>
        <p:spPr bwMode="auto">
          <a:xfrm>
            <a:off x="155574" y="-144463"/>
            <a:ext cx="6219467" cy="62194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3"/>
          <a:stretch>
            <a:fillRect/>
          </a:stretch>
        </p:blipFill>
        <p:spPr>
          <a:xfrm>
            <a:off x="3265307" y="2654802"/>
            <a:ext cx="4992826" cy="2560015"/>
          </a:xfrm>
          <a:prstGeom prst="rect">
            <a:avLst/>
          </a:prstGeom>
        </p:spPr>
      </p:pic>
      <p:sp>
        <p:nvSpPr>
          <p:cNvPr id="7" name="Text Placeholder 5"/>
          <p:cNvSpPr>
            <a:spLocks noGrp="1"/>
          </p:cNvSpPr>
          <p:nvPr>
            <p:ph type="body" sz="quarter" idx="10"/>
          </p:nvPr>
        </p:nvSpPr>
        <p:spPr>
          <a:xfrm>
            <a:off x="865782" y="1463668"/>
            <a:ext cx="11018520" cy="861774"/>
          </a:xfrm>
        </p:spPr>
        <p:txBody>
          <a:bodyPr/>
          <a:lstStyle/>
          <a:p>
            <a:r>
              <a:rPr lang="en-US" dirty="0"/>
              <a:t>Branches allow you to move back and forth between 'states' of a project. </a:t>
            </a:r>
            <a:endParaRPr lang="en-US" sz="2400" b="1" dirty="0"/>
          </a:p>
        </p:txBody>
      </p:sp>
    </p:spTree>
    <p:extLst>
      <p:ext uri="{BB962C8B-B14F-4D97-AF65-F5344CB8AC3E}">
        <p14:creationId xmlns:p14="http://schemas.microsoft.com/office/powerpoint/2010/main" val="296686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solidFill>
                  <a:srgbClr val="00BCF2"/>
                </a:solidFill>
                <a:latin typeface="Segoe UI Semilight" panose="020B0402040204020203" pitchFamily="34" charset="0"/>
                <a:cs typeface="Segoe UI Semilight" panose="020B0402040204020203" pitchFamily="34" charset="0"/>
              </a:rPr>
              <a:t>AGENDA</a:t>
            </a:r>
          </a:p>
        </p:txBody>
      </p:sp>
      <p:sp>
        <p:nvSpPr>
          <p:cNvPr id="6" name="Text Placeholder 5"/>
          <p:cNvSpPr>
            <a:spLocks noGrp="1"/>
          </p:cNvSpPr>
          <p:nvPr>
            <p:ph type="body" sz="quarter" idx="4294967295"/>
          </p:nvPr>
        </p:nvSpPr>
        <p:spPr>
          <a:xfrm>
            <a:off x="588263" y="1337149"/>
            <a:ext cx="11018520" cy="4758226"/>
          </a:xfrm>
        </p:spPr>
        <p:txBody>
          <a:bodyPr/>
          <a:lstStyle/>
          <a:p>
            <a:pPr>
              <a:buClr>
                <a:schemeClr val="tx1">
                  <a:lumMod val="95000"/>
                </a:schemeClr>
              </a:buClr>
              <a:buFont typeface="Wingdings" panose="05000000000000000000" pitchFamily="2" charset="2"/>
              <a:buChar char="v"/>
            </a:pPr>
            <a:r>
              <a:rPr lang="en-US" sz="2600" dirty="0"/>
              <a:t> What is Git? Why use it?</a:t>
            </a:r>
          </a:p>
          <a:p>
            <a:pPr>
              <a:buClr>
                <a:schemeClr val="tx1">
                  <a:lumMod val="95000"/>
                </a:schemeClr>
              </a:buClr>
              <a:buFont typeface="Wingdings" panose="05000000000000000000" pitchFamily="2" charset="2"/>
              <a:buChar char="v"/>
            </a:pPr>
            <a:r>
              <a:rPr lang="en-US" sz="2600" dirty="0"/>
              <a:t> Installation and configuration</a:t>
            </a:r>
          </a:p>
          <a:p>
            <a:pPr>
              <a:buClr>
                <a:schemeClr val="tx1">
                  <a:lumMod val="95000"/>
                </a:schemeClr>
              </a:buClr>
              <a:buFont typeface="Wingdings" panose="05000000000000000000" pitchFamily="2" charset="2"/>
              <a:buChar char="v"/>
            </a:pPr>
            <a:r>
              <a:rPr lang="en-US" sz="2600" dirty="0"/>
              <a:t> Getting started with basic commands</a:t>
            </a:r>
          </a:p>
          <a:p>
            <a:pPr>
              <a:buClr>
                <a:schemeClr val="tx1">
                  <a:lumMod val="95000"/>
                </a:schemeClr>
              </a:buClr>
              <a:buFont typeface="Wingdings" panose="05000000000000000000" pitchFamily="2" charset="2"/>
              <a:buChar char="v"/>
            </a:pPr>
            <a:r>
              <a:rPr lang="en-US" sz="2600" dirty="0"/>
              <a:t> Creating a repository</a:t>
            </a:r>
          </a:p>
          <a:p>
            <a:pPr>
              <a:buClr>
                <a:schemeClr val="tx1">
                  <a:lumMod val="95000"/>
                </a:schemeClr>
              </a:buClr>
              <a:buFont typeface="Wingdings" panose="05000000000000000000" pitchFamily="2" charset="2"/>
              <a:buChar char="v"/>
            </a:pPr>
            <a:r>
              <a:rPr lang="en-US" sz="2600" dirty="0"/>
              <a:t> Introduction to </a:t>
            </a:r>
            <a:r>
              <a:rPr lang="en-US" sz="2600" dirty="0" err="1"/>
              <a:t>GitHub</a:t>
            </a:r>
            <a:endParaRPr lang="en-US" sz="2600" dirty="0"/>
          </a:p>
          <a:p>
            <a:pPr>
              <a:buClr>
                <a:schemeClr val="tx1">
                  <a:lumMod val="95000"/>
                </a:schemeClr>
              </a:buClr>
              <a:buFont typeface="Wingdings" panose="05000000000000000000" pitchFamily="2" charset="2"/>
              <a:buChar char="v"/>
            </a:pPr>
            <a:r>
              <a:rPr lang="en-US" sz="2600" dirty="0"/>
              <a:t> Stages in Git and commands</a:t>
            </a:r>
          </a:p>
          <a:p>
            <a:pPr>
              <a:buClr>
                <a:schemeClr val="tx1">
                  <a:lumMod val="95000"/>
                </a:schemeClr>
              </a:buClr>
              <a:buFont typeface="Wingdings" panose="05000000000000000000" pitchFamily="2" charset="2"/>
              <a:buChar char="v"/>
            </a:pPr>
            <a:r>
              <a:rPr lang="en-US" sz="2600" dirty="0"/>
              <a:t> Branches in </a:t>
            </a:r>
            <a:r>
              <a:rPr lang="en-US" sz="2600" dirty="0" err="1"/>
              <a:t>Git</a:t>
            </a:r>
            <a:endParaRPr lang="en-US" sz="2600" dirty="0"/>
          </a:p>
          <a:p>
            <a:pPr>
              <a:buClr>
                <a:schemeClr val="tx1">
                  <a:lumMod val="95000"/>
                </a:schemeClr>
              </a:buClr>
              <a:buFont typeface="Wingdings" panose="05000000000000000000" pitchFamily="2" charset="2"/>
              <a:buChar char="v"/>
            </a:pPr>
            <a:r>
              <a:rPr lang="en-US" sz="2600" dirty="0"/>
              <a:t> Create your first pull request</a:t>
            </a:r>
          </a:p>
          <a:p>
            <a:pPr>
              <a:buClr>
                <a:schemeClr val="tx1">
                  <a:lumMod val="95000"/>
                </a:schemeClr>
              </a:buClr>
              <a:buFont typeface="Wingdings" panose="05000000000000000000" pitchFamily="2" charset="2"/>
              <a:buChar char="v"/>
            </a:pPr>
            <a:r>
              <a:rPr lang="en-US" sz="2600" dirty="0"/>
              <a:t> About MLSA program</a:t>
            </a:r>
          </a:p>
          <a:p>
            <a:pPr marL="0" indent="0">
              <a:buClr>
                <a:schemeClr val="tx1">
                  <a:lumMod val="95000"/>
                </a:schemeClr>
              </a:buClr>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p:cNvSpPr txBox="1">
            <a:spLocks/>
          </p:cNvSpPr>
          <p:nvPr/>
        </p:nvSpPr>
        <p:spPr>
          <a:xfrm>
            <a:off x="974630" y="908168"/>
            <a:ext cx="11018520" cy="564462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2600" b="1" dirty="0" err="1"/>
              <a:t>git</a:t>
            </a:r>
            <a:r>
              <a:rPr lang="en-US" sz="2600" b="1" dirty="0"/>
              <a:t> branch </a:t>
            </a:r>
            <a:r>
              <a:rPr lang="en-US" sz="2600" b="1" dirty="0" err="1"/>
              <a:t>branchName</a:t>
            </a:r>
            <a:r>
              <a:rPr lang="en-US" sz="2600" dirty="0"/>
              <a:t> </a:t>
            </a:r>
          </a:p>
          <a:p>
            <a:r>
              <a:rPr lang="en-US" sz="2600" b="1" dirty="0"/>
              <a:t>    	</a:t>
            </a:r>
            <a:r>
              <a:rPr lang="en-US" sz="2400" dirty="0"/>
              <a:t>To create a new branch</a:t>
            </a:r>
            <a:r>
              <a:rPr lang="en-US" sz="2600" b="1" dirty="0"/>
              <a:t>	</a:t>
            </a:r>
          </a:p>
          <a:p>
            <a:pPr marL="457200" indent="-457200">
              <a:buFont typeface="Wingdings" panose="05000000000000000000" pitchFamily="2" charset="2"/>
              <a:buChar char="ü"/>
            </a:pPr>
            <a:r>
              <a:rPr lang="en-US" sz="2600" b="1" dirty="0" err="1"/>
              <a:t>git</a:t>
            </a:r>
            <a:r>
              <a:rPr lang="en-US" sz="2600" b="1" dirty="0"/>
              <a:t> branch -a</a:t>
            </a:r>
          </a:p>
          <a:p>
            <a:r>
              <a:rPr lang="en-US" sz="2600" b="1" dirty="0"/>
              <a:t>    	</a:t>
            </a:r>
            <a:r>
              <a:rPr lang="en-US" sz="2400" dirty="0"/>
              <a:t>It is used to list all the existing branches</a:t>
            </a:r>
          </a:p>
          <a:p>
            <a:pPr marL="457200" indent="-457200">
              <a:buFont typeface="Wingdings" panose="05000000000000000000" pitchFamily="2" charset="2"/>
              <a:buChar char="ü"/>
            </a:pPr>
            <a:r>
              <a:rPr lang="en-US" sz="2600" b="1" dirty="0" err="1"/>
              <a:t>git</a:t>
            </a:r>
            <a:r>
              <a:rPr lang="en-US" sz="2600" b="1" dirty="0"/>
              <a:t> checkout </a:t>
            </a:r>
            <a:r>
              <a:rPr lang="en-US" sz="2600" b="1" dirty="0" err="1"/>
              <a:t>branchName</a:t>
            </a:r>
            <a:endParaRPr lang="en-US" sz="2600" b="1" dirty="0"/>
          </a:p>
          <a:p>
            <a:r>
              <a:rPr lang="en-US" sz="2600" b="1" dirty="0"/>
              <a:t>    	</a:t>
            </a:r>
            <a:r>
              <a:rPr lang="en-US" sz="2400" dirty="0"/>
              <a:t>It switches to the newly created branch</a:t>
            </a:r>
            <a:r>
              <a:rPr lang="en-US" sz="2600" b="1" dirty="0"/>
              <a:t>  </a:t>
            </a:r>
          </a:p>
          <a:p>
            <a:pPr marL="457200" indent="-457200">
              <a:buFont typeface="Wingdings" panose="05000000000000000000" pitchFamily="2" charset="2"/>
              <a:buChar char="ü"/>
            </a:pPr>
            <a:r>
              <a:rPr lang="en-US" sz="2600" b="1" dirty="0" err="1"/>
              <a:t>git</a:t>
            </a:r>
            <a:r>
              <a:rPr lang="en-US" sz="2600" b="1" dirty="0"/>
              <a:t> branch –D </a:t>
            </a:r>
            <a:r>
              <a:rPr lang="en-US" sz="2600" b="1" dirty="0" err="1"/>
              <a:t>branchName</a:t>
            </a:r>
            <a:r>
              <a:rPr lang="en-US" sz="2600" b="1" dirty="0"/>
              <a:t> </a:t>
            </a:r>
          </a:p>
          <a:p>
            <a:r>
              <a:rPr lang="en-US" sz="2600" b="1" dirty="0"/>
              <a:t>    	</a:t>
            </a:r>
            <a:r>
              <a:rPr lang="en-US" sz="2400" dirty="0"/>
              <a:t>It is used to delete a particular branch</a:t>
            </a:r>
          </a:p>
          <a:p>
            <a:pPr marL="457200" indent="-457200">
              <a:buFont typeface="Wingdings" panose="05000000000000000000" pitchFamily="2" charset="2"/>
              <a:buChar char="ü"/>
            </a:pPr>
            <a:r>
              <a:rPr lang="en-US" sz="2600" b="1" dirty="0" err="1"/>
              <a:t>git</a:t>
            </a:r>
            <a:r>
              <a:rPr lang="en-US" sz="2600" b="1" dirty="0"/>
              <a:t> branch –d </a:t>
            </a:r>
            <a:r>
              <a:rPr lang="en-US" sz="2600" b="1" dirty="0" err="1"/>
              <a:t>branchName</a:t>
            </a:r>
            <a:endParaRPr lang="en-US" sz="2600" b="1" dirty="0"/>
          </a:p>
          <a:p>
            <a:r>
              <a:rPr lang="en-US" sz="2600" b="1" dirty="0"/>
              <a:t>    	</a:t>
            </a:r>
            <a:r>
              <a:rPr lang="en-US" sz="2400" dirty="0"/>
              <a:t>It is used to delete a branch after merge</a:t>
            </a:r>
          </a:p>
          <a:p>
            <a:pPr marL="457200" indent="-457200">
              <a:buFont typeface="Wingdings" panose="05000000000000000000" pitchFamily="2" charset="2"/>
              <a:buChar char="ü"/>
            </a:pPr>
            <a:r>
              <a:rPr lang="en-US" sz="2600" b="1" dirty="0" err="1"/>
              <a:t>git</a:t>
            </a:r>
            <a:r>
              <a:rPr lang="en-US" sz="2600" b="1" dirty="0"/>
              <a:t> checkout –d </a:t>
            </a:r>
            <a:r>
              <a:rPr lang="en-US" sz="2600" b="1" dirty="0" err="1"/>
              <a:t>branchName</a:t>
            </a:r>
            <a:r>
              <a:rPr lang="en-US" sz="2600" b="1" dirty="0"/>
              <a:t> </a:t>
            </a:r>
            <a:endParaRPr lang="en-US" sz="1800" b="1" dirty="0"/>
          </a:p>
          <a:p>
            <a:r>
              <a:rPr lang="en-US" sz="1800" b="1" dirty="0"/>
              <a:t>	</a:t>
            </a:r>
            <a:r>
              <a:rPr lang="en-US" sz="2400" dirty="0"/>
              <a:t>It is used to create and checkout a new branch</a:t>
            </a:r>
            <a:endParaRPr lang="en-US" sz="2400" b="1" dirty="0"/>
          </a:p>
        </p:txBody>
      </p:sp>
      <p:sp>
        <p:nvSpPr>
          <p:cNvPr id="2" name="Title 1"/>
          <p:cNvSpPr>
            <a:spLocks noGrp="1"/>
          </p:cNvSpPr>
          <p:nvPr>
            <p:ph type="title"/>
          </p:nvPr>
        </p:nvSpPr>
        <p:spPr>
          <a:xfrm>
            <a:off x="614020" y="186743"/>
            <a:ext cx="11018520" cy="553998"/>
          </a:xfrm>
        </p:spPr>
        <p:txBody>
          <a:bodyPr/>
          <a:lstStyle/>
          <a:p>
            <a:r>
              <a:rPr lang="en-IN" dirty="0"/>
              <a:t>Commands for branch</a:t>
            </a:r>
          </a:p>
        </p:txBody>
      </p:sp>
    </p:spTree>
    <p:extLst>
      <p:ext uri="{BB962C8B-B14F-4D97-AF65-F5344CB8AC3E}">
        <p14:creationId xmlns:p14="http://schemas.microsoft.com/office/powerpoint/2010/main" val="94321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Connect remote and local</a:t>
            </a:r>
          </a:p>
        </p:txBody>
      </p:sp>
      <p:sp>
        <p:nvSpPr>
          <p:cNvPr id="3" name="Text Placeholder 2"/>
          <p:cNvSpPr>
            <a:spLocks noGrp="1"/>
          </p:cNvSpPr>
          <p:nvPr>
            <p:ph type="body" sz="quarter" idx="10"/>
          </p:nvPr>
        </p:nvSpPr>
        <p:spPr>
          <a:xfrm>
            <a:off x="586390" y="1434370"/>
            <a:ext cx="11018520" cy="2499146"/>
          </a:xfrm>
        </p:spPr>
        <p:txBody>
          <a:bodyPr/>
          <a:lstStyle/>
          <a:p>
            <a:r>
              <a:rPr lang="en-US" dirty="0"/>
              <a:t>$ </a:t>
            </a:r>
            <a:r>
              <a:rPr lang="en-US" dirty="0" err="1"/>
              <a:t>git</a:t>
            </a:r>
            <a:r>
              <a:rPr lang="en-US" dirty="0"/>
              <a:t> remote add origin &lt;URL&gt;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441627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8: Push to GitHub</a:t>
            </a:r>
          </a:p>
        </p:txBody>
      </p:sp>
      <p:sp>
        <p:nvSpPr>
          <p:cNvPr id="3" name="Text Placeholder 2"/>
          <p:cNvSpPr>
            <a:spLocks noGrp="1"/>
          </p:cNvSpPr>
          <p:nvPr>
            <p:ph type="body" sz="quarter" idx="10"/>
          </p:nvPr>
        </p:nvSpPr>
        <p:spPr>
          <a:xfrm>
            <a:off x="586390" y="1434370"/>
            <a:ext cx="11018520" cy="3016210"/>
          </a:xfrm>
        </p:spPr>
        <p:txBody>
          <a:bodyPr/>
          <a:lstStyle/>
          <a:p>
            <a:r>
              <a:rPr lang="en-US" dirty="0"/>
              <a:t>$ </a:t>
            </a:r>
            <a:r>
              <a:rPr lang="en-US" dirty="0" err="1"/>
              <a:t>git</a:t>
            </a:r>
            <a:r>
              <a:rPr lang="en-US" dirty="0"/>
              <a:t> push –u origin main</a:t>
            </a:r>
          </a:p>
          <a:p>
            <a:endParaRPr lang="en-US" dirty="0"/>
          </a:p>
          <a:p>
            <a:endParaRPr lang="en-US" dirty="0"/>
          </a:p>
          <a:p>
            <a:endParaRPr lang="en-US" dirty="0"/>
          </a:p>
          <a:p>
            <a:r>
              <a:rPr lang="en-US" dirty="0"/>
              <a:t>Go back to GitHub and refresh the page to see your changes!</a:t>
            </a:r>
          </a:p>
          <a:p>
            <a:endParaRPr lang="en-US" dirty="0"/>
          </a:p>
        </p:txBody>
      </p:sp>
    </p:spTree>
    <p:extLst>
      <p:ext uri="{BB962C8B-B14F-4D97-AF65-F5344CB8AC3E}">
        <p14:creationId xmlns:p14="http://schemas.microsoft.com/office/powerpoint/2010/main" val="16481302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767" y="2922104"/>
            <a:ext cx="11018520" cy="615553"/>
          </a:xfrm>
        </p:spPr>
        <p:txBody>
          <a:bodyPr/>
          <a:lstStyle/>
          <a:p>
            <a:r>
              <a:rPr lang="en-US" sz="4000" dirty="0"/>
              <a:t>Make your first Pull Request!</a:t>
            </a:r>
          </a:p>
        </p:txBody>
      </p:sp>
    </p:spTree>
    <p:extLst>
      <p:ext uri="{BB962C8B-B14F-4D97-AF65-F5344CB8AC3E}">
        <p14:creationId xmlns:p14="http://schemas.microsoft.com/office/powerpoint/2010/main" val="29679505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Fork the Repo</a:t>
            </a:r>
          </a:p>
        </p:txBody>
      </p:sp>
      <p:sp>
        <p:nvSpPr>
          <p:cNvPr id="3" name="Text Placeholder 2"/>
          <p:cNvSpPr>
            <a:spLocks noGrp="1"/>
          </p:cNvSpPr>
          <p:nvPr>
            <p:ph type="body" sz="quarter" idx="10"/>
          </p:nvPr>
        </p:nvSpPr>
        <p:spPr>
          <a:xfrm>
            <a:off x="586390" y="1434370"/>
            <a:ext cx="11018520" cy="430887"/>
          </a:xfrm>
        </p:spPr>
        <p:txBody>
          <a:bodyPr/>
          <a:lstStyle/>
          <a:p>
            <a:r>
              <a:rPr lang="en-US" dirty="0">
                <a:hlinkClick r:id="rId2"/>
              </a:rPr>
              <a:t>https://github.com/prernamittal/mlsa-workshop-diy</a:t>
            </a:r>
            <a:endParaRPr lang="en-US" dirty="0"/>
          </a:p>
        </p:txBody>
      </p:sp>
      <p:pic>
        <p:nvPicPr>
          <p:cNvPr id="4" name="Picture 3"/>
          <p:cNvPicPr>
            <a:picLocks noChangeAspect="1"/>
          </p:cNvPicPr>
          <p:nvPr/>
        </p:nvPicPr>
        <p:blipFill>
          <a:blip r:embed="rId3"/>
          <a:stretch>
            <a:fillRect/>
          </a:stretch>
        </p:blipFill>
        <p:spPr>
          <a:xfrm>
            <a:off x="586390" y="2383073"/>
            <a:ext cx="9563557" cy="1049239"/>
          </a:xfrm>
          <a:prstGeom prst="rect">
            <a:avLst/>
          </a:prstGeom>
        </p:spPr>
      </p:pic>
    </p:spTree>
    <p:extLst>
      <p:ext uri="{BB962C8B-B14F-4D97-AF65-F5344CB8AC3E}">
        <p14:creationId xmlns:p14="http://schemas.microsoft.com/office/powerpoint/2010/main" val="2698685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Clone the Repo</a:t>
            </a:r>
          </a:p>
        </p:txBody>
      </p:sp>
      <p:sp>
        <p:nvSpPr>
          <p:cNvPr id="3" name="Text Placeholder 2"/>
          <p:cNvSpPr>
            <a:spLocks noGrp="1"/>
          </p:cNvSpPr>
          <p:nvPr>
            <p:ph type="body" sz="quarter" idx="10"/>
          </p:nvPr>
        </p:nvSpPr>
        <p:spPr>
          <a:xfrm>
            <a:off x="586390" y="1434370"/>
            <a:ext cx="11018520" cy="1465016"/>
          </a:xfrm>
        </p:spPr>
        <p:txBody>
          <a:bodyPr/>
          <a:lstStyle/>
          <a:p>
            <a:r>
              <a:rPr lang="en-US" dirty="0"/>
              <a:t>https://github.com/&lt;your </a:t>
            </a:r>
            <a:r>
              <a:rPr lang="en-US" dirty="0" err="1"/>
              <a:t>github</a:t>
            </a:r>
            <a:r>
              <a:rPr lang="en-US" dirty="0"/>
              <a:t> username&gt;/mlsa-workshop-</a:t>
            </a:r>
            <a:r>
              <a:rPr lang="en-US" dirty="0" err="1"/>
              <a:t>diy</a:t>
            </a:r>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586390" y="2087363"/>
            <a:ext cx="5761363" cy="3664079"/>
          </a:xfrm>
          <a:prstGeom prst="rect">
            <a:avLst/>
          </a:prstGeom>
        </p:spPr>
      </p:pic>
      <p:sp>
        <p:nvSpPr>
          <p:cNvPr id="5" name="Text Placeholder 2"/>
          <p:cNvSpPr txBox="1">
            <a:spLocks/>
          </p:cNvSpPr>
          <p:nvPr/>
        </p:nvSpPr>
        <p:spPr>
          <a:xfrm>
            <a:off x="7178995" y="2352245"/>
            <a:ext cx="3594672"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 </a:t>
            </a:r>
            <a:r>
              <a:rPr lang="en-US" dirty="0" err="1"/>
              <a:t>git</a:t>
            </a:r>
            <a:r>
              <a:rPr lang="en-US" dirty="0"/>
              <a:t> clone &lt;your forked repo URL&gt;</a:t>
            </a:r>
          </a:p>
        </p:txBody>
      </p:sp>
    </p:spTree>
    <p:extLst>
      <p:ext uri="{BB962C8B-B14F-4D97-AF65-F5344CB8AC3E}">
        <p14:creationId xmlns:p14="http://schemas.microsoft.com/office/powerpoint/2010/main" val="6318516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Create a branch</a:t>
            </a:r>
          </a:p>
        </p:txBody>
      </p:sp>
      <p:sp>
        <p:nvSpPr>
          <p:cNvPr id="3" name="Text Placeholder 2"/>
          <p:cNvSpPr>
            <a:spLocks noGrp="1"/>
          </p:cNvSpPr>
          <p:nvPr>
            <p:ph type="body" sz="quarter" idx="10"/>
          </p:nvPr>
        </p:nvSpPr>
        <p:spPr>
          <a:xfrm>
            <a:off x="586390" y="1434371"/>
            <a:ext cx="11018520" cy="1746152"/>
          </a:xfrm>
        </p:spPr>
        <p:txBody>
          <a:bodyPr/>
          <a:lstStyle/>
          <a:p>
            <a:r>
              <a:rPr lang="en-US" dirty="0"/>
              <a:t>$ </a:t>
            </a:r>
            <a:r>
              <a:rPr lang="en-US" dirty="0" err="1"/>
              <a:t>git</a:t>
            </a:r>
            <a:r>
              <a:rPr lang="en-US" dirty="0"/>
              <a:t> checkout -b [</a:t>
            </a:r>
            <a:r>
              <a:rPr lang="en-US" dirty="0" err="1"/>
              <a:t>BranchName</a:t>
            </a:r>
            <a:r>
              <a:rPr lang="en-US" dirty="0"/>
              <a:t>]</a:t>
            </a:r>
          </a:p>
          <a:p>
            <a:endParaRPr lang="en-US" dirty="0"/>
          </a:p>
          <a:p>
            <a:r>
              <a:rPr lang="en-US" dirty="0"/>
              <a:t>Please put your name as </a:t>
            </a:r>
            <a:r>
              <a:rPr lang="en-US" dirty="0" err="1"/>
              <a:t>BranchName</a:t>
            </a:r>
            <a:r>
              <a:rPr lang="en-US" dirty="0"/>
              <a:t> here!</a:t>
            </a:r>
          </a:p>
          <a:p>
            <a:endParaRPr lang="en-US" dirty="0"/>
          </a:p>
        </p:txBody>
      </p:sp>
    </p:spTree>
    <p:extLst>
      <p:ext uri="{BB962C8B-B14F-4D97-AF65-F5344CB8AC3E}">
        <p14:creationId xmlns:p14="http://schemas.microsoft.com/office/powerpoint/2010/main" val="35298776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Connect Remote to Local</a:t>
            </a:r>
          </a:p>
        </p:txBody>
      </p:sp>
      <p:sp>
        <p:nvSpPr>
          <p:cNvPr id="3" name="Text Placeholder 2"/>
          <p:cNvSpPr>
            <a:spLocks noGrp="1"/>
          </p:cNvSpPr>
          <p:nvPr>
            <p:ph type="body" sz="quarter" idx="10"/>
          </p:nvPr>
        </p:nvSpPr>
        <p:spPr>
          <a:xfrm>
            <a:off x="586390" y="1434370"/>
            <a:ext cx="11018520" cy="1378839"/>
          </a:xfrm>
        </p:spPr>
        <p:txBody>
          <a:bodyPr/>
          <a:lstStyle/>
          <a:p>
            <a:r>
              <a:rPr lang="en-US" dirty="0"/>
              <a:t>$ </a:t>
            </a:r>
            <a:r>
              <a:rPr lang="en-US" dirty="0" err="1"/>
              <a:t>git</a:t>
            </a:r>
            <a:r>
              <a:rPr lang="en-US" dirty="0"/>
              <a:t> remote add upstream </a:t>
            </a:r>
            <a:r>
              <a:rPr lang="en-US" dirty="0">
                <a:hlinkClick r:id="rId2"/>
              </a:rPr>
              <a:t>https://github.com/prernamittal03//mlsa-workshop-diy</a:t>
            </a:r>
            <a:endParaRPr lang="en-US" dirty="0"/>
          </a:p>
          <a:p>
            <a:endParaRPr lang="en-US" dirty="0"/>
          </a:p>
        </p:txBody>
      </p:sp>
    </p:spTree>
    <p:extLst>
      <p:ext uri="{BB962C8B-B14F-4D97-AF65-F5344CB8AC3E}">
        <p14:creationId xmlns:p14="http://schemas.microsoft.com/office/powerpoint/2010/main" val="15787295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Make your changes </a:t>
            </a:r>
          </a:p>
        </p:txBody>
      </p:sp>
      <p:sp>
        <p:nvSpPr>
          <p:cNvPr id="3" name="Text Placeholder 2"/>
          <p:cNvSpPr>
            <a:spLocks noGrp="1"/>
          </p:cNvSpPr>
          <p:nvPr>
            <p:ph type="body" sz="quarter" idx="10"/>
          </p:nvPr>
        </p:nvSpPr>
        <p:spPr>
          <a:xfrm>
            <a:off x="586390" y="1434370"/>
            <a:ext cx="11018520" cy="3360920"/>
          </a:xfrm>
        </p:spPr>
        <p:txBody>
          <a:bodyPr/>
          <a:lstStyle/>
          <a:p>
            <a:r>
              <a:rPr lang="en-US" dirty="0"/>
              <a:t>Append your name to the contributors list in the HTML file in the cloned repo and save the changes.</a:t>
            </a:r>
          </a:p>
          <a:p>
            <a:endParaRPr lang="en-US" dirty="0"/>
          </a:p>
          <a:p>
            <a:r>
              <a:rPr lang="en-US" dirty="0"/>
              <a:t>Check with “git status”</a:t>
            </a:r>
          </a:p>
          <a:p>
            <a:endParaRPr lang="en-US" dirty="0"/>
          </a:p>
          <a:p>
            <a:r>
              <a:rPr lang="en-US" dirty="0"/>
              <a:t>If this shows “no changes to be committed”, just add a new file in the folder with your name</a:t>
            </a:r>
          </a:p>
        </p:txBody>
      </p:sp>
    </p:spTree>
    <p:extLst>
      <p:ext uri="{BB962C8B-B14F-4D97-AF65-F5344CB8AC3E}">
        <p14:creationId xmlns:p14="http://schemas.microsoft.com/office/powerpoint/2010/main" val="29502448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Add, Commit, Push</a:t>
            </a:r>
          </a:p>
        </p:txBody>
      </p:sp>
      <p:sp>
        <p:nvSpPr>
          <p:cNvPr id="3" name="Text Placeholder 2"/>
          <p:cNvSpPr>
            <a:spLocks noGrp="1"/>
          </p:cNvSpPr>
          <p:nvPr>
            <p:ph type="body" sz="quarter" idx="10"/>
          </p:nvPr>
        </p:nvSpPr>
        <p:spPr>
          <a:xfrm>
            <a:off x="586390" y="1434370"/>
            <a:ext cx="11018520" cy="2499146"/>
          </a:xfrm>
        </p:spPr>
        <p:txBody>
          <a:bodyPr/>
          <a:lstStyle/>
          <a:p>
            <a:r>
              <a:rPr lang="en-US" dirty="0"/>
              <a:t>$ </a:t>
            </a:r>
            <a:r>
              <a:rPr lang="en-US" dirty="0" err="1"/>
              <a:t>git</a:t>
            </a:r>
            <a:r>
              <a:rPr lang="en-US" dirty="0"/>
              <a:t> add .</a:t>
            </a:r>
          </a:p>
          <a:p>
            <a:endParaRPr lang="en-US" dirty="0"/>
          </a:p>
          <a:p>
            <a:r>
              <a:rPr lang="en-US" dirty="0"/>
              <a:t>$ </a:t>
            </a:r>
            <a:r>
              <a:rPr lang="en-US" dirty="0" err="1"/>
              <a:t>git</a:t>
            </a:r>
            <a:r>
              <a:rPr lang="en-US" dirty="0"/>
              <a:t> commit –m “added my name”</a:t>
            </a:r>
          </a:p>
          <a:p>
            <a:endParaRPr lang="en-US" dirty="0"/>
          </a:p>
          <a:p>
            <a:r>
              <a:rPr lang="en-US" dirty="0"/>
              <a:t>$ </a:t>
            </a:r>
            <a:r>
              <a:rPr lang="en-US" dirty="0" err="1"/>
              <a:t>git</a:t>
            </a:r>
            <a:r>
              <a:rPr lang="en-US" dirty="0"/>
              <a:t> push –u origin [</a:t>
            </a:r>
            <a:r>
              <a:rPr lang="en-US" dirty="0" err="1"/>
              <a:t>BranchName</a:t>
            </a:r>
            <a:r>
              <a:rPr lang="en-US" dirty="0"/>
              <a:t>]</a:t>
            </a:r>
          </a:p>
        </p:txBody>
      </p:sp>
    </p:spTree>
    <p:extLst>
      <p:ext uri="{BB962C8B-B14F-4D97-AF65-F5344CB8AC3E}">
        <p14:creationId xmlns:p14="http://schemas.microsoft.com/office/powerpoint/2010/main" val="19948159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0B8A3-3B15-4EF8-1B28-E7D7B0861095}"/>
              </a:ext>
            </a:extLst>
          </p:cNvPr>
          <p:cNvSpPr txBox="1"/>
          <p:nvPr/>
        </p:nvSpPr>
        <p:spPr>
          <a:xfrm>
            <a:off x="483453" y="1458365"/>
            <a:ext cx="3783748"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4000" b="1" dirty="0">
                <a:solidFill>
                  <a:srgbClr val="00BCF2"/>
                </a:solidFill>
                <a:cs typeface="Segoe UI"/>
              </a:rPr>
              <a:t>What is </a:t>
            </a:r>
            <a:r>
              <a:rPr lang="en-US" sz="4000" b="1" dirty="0" err="1">
                <a:solidFill>
                  <a:srgbClr val="00BCF2"/>
                </a:solidFill>
                <a:cs typeface="Segoe UI"/>
              </a:rPr>
              <a:t>Git</a:t>
            </a:r>
            <a:r>
              <a:rPr lang="en-US" sz="4000" b="1" dirty="0">
                <a:solidFill>
                  <a:srgbClr val="00BCF2"/>
                </a:solidFill>
                <a:cs typeface="Segoe UI"/>
              </a:rPr>
              <a:t> ?</a:t>
            </a:r>
          </a:p>
        </p:txBody>
      </p:sp>
      <p:sp>
        <p:nvSpPr>
          <p:cNvPr id="3" name="TextBox 2">
            <a:extLst>
              <a:ext uri="{FF2B5EF4-FFF2-40B4-BE49-F238E27FC236}">
                <a16:creationId xmlns:a16="http://schemas.microsoft.com/office/drawing/2014/main" id="{8D35604B-9695-5D70-EFCD-A988272255A4}"/>
              </a:ext>
            </a:extLst>
          </p:cNvPr>
          <p:cNvSpPr txBox="1"/>
          <p:nvPr/>
        </p:nvSpPr>
        <p:spPr>
          <a:xfrm>
            <a:off x="482385" y="2429542"/>
            <a:ext cx="5614147"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Arial"/>
              <a:buChar char="•"/>
            </a:pPr>
            <a:r>
              <a:rPr lang="en-US" sz="2000" dirty="0">
                <a:ea typeface="+mn-lt"/>
                <a:cs typeface="+mn-lt"/>
              </a:rPr>
              <a:t>A command line utility</a:t>
            </a:r>
            <a:endParaRPr lang="en-US" sz="2000" dirty="0">
              <a:cs typeface="Segoe UI"/>
            </a:endParaRPr>
          </a:p>
          <a:p>
            <a:pPr marL="342900" indent="-342900">
              <a:buFont typeface="Arial"/>
              <a:buChar char="•"/>
            </a:pPr>
            <a:r>
              <a:rPr lang="en-US" sz="2000" dirty="0">
                <a:ea typeface="+mn-lt"/>
                <a:cs typeface="+mn-lt"/>
              </a:rPr>
              <a:t>You can imagine </a:t>
            </a:r>
            <a:r>
              <a:rPr lang="en-US" sz="2000" dirty="0" err="1">
                <a:ea typeface="+mn-lt"/>
                <a:cs typeface="+mn-lt"/>
              </a:rPr>
              <a:t>git</a:t>
            </a:r>
            <a:r>
              <a:rPr lang="en-US" sz="2000" dirty="0">
                <a:ea typeface="+mn-lt"/>
                <a:cs typeface="+mn-lt"/>
              </a:rPr>
              <a:t> as something that sits on top of your file system and manipulates files.</a:t>
            </a:r>
            <a:endParaRPr lang="en-US" sz="2000" dirty="0">
              <a:cs typeface="Segoe UI"/>
            </a:endParaRPr>
          </a:p>
          <a:p>
            <a:pPr marL="342900" indent="-342900">
              <a:buFont typeface="Arial"/>
              <a:buChar char="•"/>
            </a:pPr>
            <a:r>
              <a:rPr lang="en-US" sz="2000" b="1" u="sng" dirty="0"/>
              <a:t>free</a:t>
            </a:r>
            <a:r>
              <a:rPr lang="en-US" sz="2000" dirty="0"/>
              <a:t> and </a:t>
            </a:r>
            <a:r>
              <a:rPr lang="en-US" sz="2000" b="1" u="sng" dirty="0"/>
              <a:t>open source</a:t>
            </a:r>
            <a:r>
              <a:rPr lang="en-US" sz="2000" dirty="0"/>
              <a:t> distributed version control system</a:t>
            </a:r>
          </a:p>
          <a:p>
            <a:pPr marL="342900" indent="-342900">
              <a:buFont typeface="Arial"/>
              <a:buChar char="•"/>
            </a:pPr>
            <a:r>
              <a:rPr lang="en-US" sz="2000" dirty="0"/>
              <a:t>Version control systems is used for source control for managing and tracking software code.</a:t>
            </a:r>
            <a:endParaRPr lang="en-US" sz="2000" dirty="0">
              <a:cs typeface="Segoe UI"/>
            </a:endParaRPr>
          </a:p>
        </p:txBody>
      </p:sp>
      <p:pic>
        <p:nvPicPr>
          <p:cNvPr id="1032" name="Picture 8" descr="Git - Logo Downlo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237" y="1323801"/>
            <a:ext cx="927928" cy="92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68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Go back to GitHub, your forked repo page</a:t>
            </a:r>
          </a:p>
        </p:txBody>
      </p:sp>
      <p:sp>
        <p:nvSpPr>
          <p:cNvPr id="3" name="Text Placeholder 2"/>
          <p:cNvSpPr>
            <a:spLocks noGrp="1"/>
          </p:cNvSpPr>
          <p:nvPr>
            <p:ph type="body" sz="quarter" idx="10"/>
          </p:nvPr>
        </p:nvSpPr>
        <p:spPr>
          <a:xfrm>
            <a:off x="586390" y="1434370"/>
            <a:ext cx="11018520" cy="3016210"/>
          </a:xfrm>
        </p:spPr>
        <p:txBody>
          <a:bodyPr/>
          <a:lstStyle/>
          <a:p>
            <a:r>
              <a:rPr lang="en-US" dirty="0"/>
              <a:t>You’ll see a button “Compare &amp; pull request” and click it. </a:t>
            </a:r>
          </a:p>
          <a:p>
            <a:endParaRPr lang="en-US" dirty="0"/>
          </a:p>
          <a:p>
            <a:r>
              <a:rPr lang="en-US" dirty="0"/>
              <a:t>Open a pull request by clicking the "Create pull request" button. </a:t>
            </a:r>
          </a:p>
          <a:p>
            <a:endParaRPr lang="en-US" dirty="0"/>
          </a:p>
          <a:p>
            <a:r>
              <a:rPr lang="en-US" dirty="0"/>
              <a:t>Now submit the pull request.</a:t>
            </a:r>
          </a:p>
          <a:p>
            <a:endParaRPr lang="en-US" dirty="0"/>
          </a:p>
        </p:txBody>
      </p:sp>
    </p:spTree>
    <p:extLst>
      <p:ext uri="{BB962C8B-B14F-4D97-AF65-F5344CB8AC3E}">
        <p14:creationId xmlns:p14="http://schemas.microsoft.com/office/powerpoint/2010/main" val="21016021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15039" b="27358"/>
          <a:stretch/>
        </p:blipFill>
        <p:spPr>
          <a:xfrm>
            <a:off x="2703444" y="298302"/>
            <a:ext cx="6088546" cy="6235021"/>
          </a:xfrm>
          <a:prstGeom prst="rect">
            <a:avLst/>
          </a:prstGeom>
        </p:spPr>
      </p:pic>
    </p:spTree>
    <p:extLst>
      <p:ext uri="{BB962C8B-B14F-4D97-AF65-F5344CB8AC3E}">
        <p14:creationId xmlns:p14="http://schemas.microsoft.com/office/powerpoint/2010/main" val="27617463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0B8A3-3B15-4EF8-1B28-E7D7B0861095}"/>
              </a:ext>
            </a:extLst>
          </p:cNvPr>
          <p:cNvSpPr txBox="1"/>
          <p:nvPr/>
        </p:nvSpPr>
        <p:spPr>
          <a:xfrm>
            <a:off x="537881" y="1222508"/>
            <a:ext cx="7933763"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4000" b="1" dirty="0">
                <a:solidFill>
                  <a:srgbClr val="00BCF2"/>
                </a:solidFill>
                <a:cs typeface="Segoe UI"/>
              </a:rPr>
              <a:t>Why is </a:t>
            </a:r>
            <a:r>
              <a:rPr lang="en-US" sz="4000" b="1" dirty="0" err="1">
                <a:solidFill>
                  <a:srgbClr val="00BCF2"/>
                </a:solidFill>
                <a:cs typeface="Segoe UI"/>
              </a:rPr>
              <a:t>Git</a:t>
            </a:r>
            <a:r>
              <a:rPr lang="en-US" sz="4000" b="1" dirty="0">
                <a:solidFill>
                  <a:srgbClr val="00BCF2"/>
                </a:solidFill>
                <a:cs typeface="Segoe UI"/>
              </a:rPr>
              <a:t> useful ?</a:t>
            </a:r>
          </a:p>
        </p:txBody>
      </p:sp>
      <p:sp>
        <p:nvSpPr>
          <p:cNvPr id="3" name="TextBox 2">
            <a:extLst>
              <a:ext uri="{FF2B5EF4-FFF2-40B4-BE49-F238E27FC236}">
                <a16:creationId xmlns:a16="http://schemas.microsoft.com/office/drawing/2014/main" id="{8D35604B-9695-5D70-EFCD-A988272255A4}"/>
              </a:ext>
            </a:extLst>
          </p:cNvPr>
          <p:cNvSpPr txBox="1"/>
          <p:nvPr/>
        </p:nvSpPr>
        <p:spPr>
          <a:xfrm>
            <a:off x="537881" y="2032191"/>
            <a:ext cx="5614147" cy="30469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200" dirty="0">
                <a:ea typeface="+mn-lt"/>
                <a:cs typeface="+mn-lt"/>
              </a:rPr>
              <a:t>• You have to submit your assignment by today and the assignment is ready for submission.</a:t>
            </a:r>
            <a:endParaRPr lang="en-US" sz="2200" dirty="0">
              <a:cs typeface="Segoe UI"/>
            </a:endParaRPr>
          </a:p>
          <a:p>
            <a:r>
              <a:rPr lang="en-US" sz="2200" dirty="0">
                <a:ea typeface="+mn-lt"/>
                <a:cs typeface="+mn-lt"/>
              </a:rPr>
              <a:t>• While testing it you discovered a minor bug and decided to fix it.</a:t>
            </a:r>
          </a:p>
          <a:p>
            <a:r>
              <a:rPr lang="en-US" sz="2200" dirty="0">
                <a:ea typeface="+mn-lt"/>
                <a:cs typeface="+mn-lt"/>
              </a:rPr>
              <a:t>• After attempting to do so, you accidentally changed a working code and got yourself in a big mess.</a:t>
            </a:r>
            <a:endParaRPr lang="en-US" sz="2200" dirty="0">
              <a:cs typeface="Segoe UI"/>
            </a:endParaRPr>
          </a:p>
          <a:p>
            <a:r>
              <a:rPr lang="en-US" sz="2200" dirty="0">
                <a:ea typeface="+mn-lt"/>
                <a:cs typeface="+mn-lt"/>
              </a:rPr>
              <a:t>• You no longer remember what it was.</a:t>
            </a:r>
            <a:endParaRPr lang="en-US" sz="2200" dirty="0">
              <a:cs typeface="Segoe UI"/>
            </a:endParaRPr>
          </a:p>
        </p:txBody>
      </p:sp>
    </p:spTree>
    <p:extLst>
      <p:ext uri="{BB962C8B-B14F-4D97-AF65-F5344CB8AC3E}">
        <p14:creationId xmlns:p14="http://schemas.microsoft.com/office/powerpoint/2010/main" val="397850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indoor, person&#10;&#10;Description automatically generated">
            <a:extLst>
              <a:ext uri="{FF2B5EF4-FFF2-40B4-BE49-F238E27FC236}">
                <a16:creationId xmlns:a16="http://schemas.microsoft.com/office/drawing/2014/main" id="{51BEF0A2-5CFE-07C3-2BCF-03D3304D6CF8}"/>
              </a:ext>
            </a:extLst>
          </p:cNvPr>
          <p:cNvPicPr>
            <a:picLocks noChangeAspect="1"/>
          </p:cNvPicPr>
          <p:nvPr/>
        </p:nvPicPr>
        <p:blipFill>
          <a:blip r:embed="rId3"/>
          <a:stretch>
            <a:fillRect/>
          </a:stretch>
        </p:blipFill>
        <p:spPr>
          <a:xfrm>
            <a:off x="477077" y="1250452"/>
            <a:ext cx="6042993" cy="3919816"/>
          </a:xfrm>
          <a:prstGeom prst="rect">
            <a:avLst/>
          </a:prstGeom>
        </p:spPr>
      </p:pic>
    </p:spTree>
    <p:extLst>
      <p:ext uri="{BB962C8B-B14F-4D97-AF65-F5344CB8AC3E}">
        <p14:creationId xmlns:p14="http://schemas.microsoft.com/office/powerpoint/2010/main" val="335894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0B8A3-3B15-4EF8-1B28-E7D7B0861095}"/>
              </a:ext>
            </a:extLst>
          </p:cNvPr>
          <p:cNvSpPr txBox="1"/>
          <p:nvPr/>
        </p:nvSpPr>
        <p:spPr>
          <a:xfrm>
            <a:off x="292952" y="1803080"/>
            <a:ext cx="7933763"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4000" b="1">
                <a:gradFill>
                  <a:gsLst>
                    <a:gs pos="2917">
                      <a:schemeClr val="tx1"/>
                    </a:gs>
                    <a:gs pos="30000">
                      <a:schemeClr val="tx1"/>
                    </a:gs>
                  </a:gsLst>
                  <a:lin ang="5400000" scaled="0"/>
                </a:gradFill>
                <a:cs typeface="Segoe UI"/>
              </a:rPr>
              <a:t>Introduction to GitHub</a:t>
            </a:r>
          </a:p>
        </p:txBody>
      </p:sp>
      <p:sp>
        <p:nvSpPr>
          <p:cNvPr id="3" name="TextBox 2">
            <a:extLst>
              <a:ext uri="{FF2B5EF4-FFF2-40B4-BE49-F238E27FC236}">
                <a16:creationId xmlns:a16="http://schemas.microsoft.com/office/drawing/2014/main" id="{8D35604B-9695-5D70-EFCD-A988272255A4}"/>
              </a:ext>
            </a:extLst>
          </p:cNvPr>
          <p:cNvSpPr txBox="1"/>
          <p:nvPr/>
        </p:nvSpPr>
        <p:spPr>
          <a:xfrm>
            <a:off x="415150" y="2922067"/>
            <a:ext cx="5614147"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GitHub is a web-based Git repository hosting service.</a:t>
            </a:r>
          </a:p>
          <a:p>
            <a:endParaRPr lang="en-US" sz="2000">
              <a:cs typeface="Segoe UI"/>
            </a:endParaRPr>
          </a:p>
          <a:p>
            <a:r>
              <a:rPr lang="en-US" sz="2000">
                <a:cs typeface="Segoe UI"/>
              </a:rPr>
              <a:t>Where anyone can post their projects.</a:t>
            </a:r>
          </a:p>
        </p:txBody>
      </p:sp>
      <p:pic>
        <p:nvPicPr>
          <p:cNvPr id="6" name="Picture 6" descr="Icon&#10;&#10;Description automatically generated">
            <a:extLst>
              <a:ext uri="{FF2B5EF4-FFF2-40B4-BE49-F238E27FC236}">
                <a16:creationId xmlns:a16="http://schemas.microsoft.com/office/drawing/2014/main" id="{1D908F6F-148C-A032-8F38-DF24E842808A}"/>
              </a:ext>
            </a:extLst>
          </p:cNvPr>
          <p:cNvPicPr>
            <a:picLocks noChangeAspect="1"/>
          </p:cNvPicPr>
          <p:nvPr/>
        </p:nvPicPr>
        <p:blipFill>
          <a:blip r:embed="rId3"/>
          <a:stretch>
            <a:fillRect/>
          </a:stretch>
        </p:blipFill>
        <p:spPr>
          <a:xfrm>
            <a:off x="4772753" y="3552181"/>
            <a:ext cx="1449238" cy="1201984"/>
          </a:xfrm>
          <a:prstGeom prst="rect">
            <a:avLst/>
          </a:prstGeom>
        </p:spPr>
      </p:pic>
      <p:pic>
        <p:nvPicPr>
          <p:cNvPr id="2052" name="Picture 4" descr="GitHub Logo, Git Hub Icon With Text On White Background 16833880 Vector Art  at Vecteez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9297" y="1632425"/>
            <a:ext cx="2056263" cy="102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1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28DFE28-1753-918B-2131-20E83A2FC3C4}"/>
              </a:ext>
            </a:extLst>
          </p:cNvPr>
          <p:cNvPicPr>
            <a:picLocks noChangeAspect="1"/>
          </p:cNvPicPr>
          <p:nvPr/>
        </p:nvPicPr>
        <p:blipFill>
          <a:blip r:embed="rId3"/>
          <a:stretch>
            <a:fillRect/>
          </a:stretch>
        </p:blipFill>
        <p:spPr>
          <a:xfrm>
            <a:off x="896257" y="1139371"/>
            <a:ext cx="7092174" cy="3878765"/>
          </a:xfrm>
          <a:prstGeom prst="rect">
            <a:avLst/>
          </a:prstGeom>
        </p:spPr>
      </p:pic>
    </p:spTree>
    <p:extLst>
      <p:ext uri="{BB962C8B-B14F-4D97-AF65-F5344CB8AC3E}">
        <p14:creationId xmlns:p14="http://schemas.microsoft.com/office/powerpoint/2010/main" val="261993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cs typeface="Segoe UI Semilight" panose="020B0402040204020203" pitchFamily="34" charset="0"/>
              </a:rPr>
              <a:t>Installation and configuration</a:t>
            </a:r>
          </a:p>
        </p:txBody>
      </p:sp>
      <p:sp>
        <p:nvSpPr>
          <p:cNvPr id="6" name="Text Placeholder 5"/>
          <p:cNvSpPr>
            <a:spLocks noGrp="1"/>
          </p:cNvSpPr>
          <p:nvPr>
            <p:ph type="body" sz="quarter" idx="10"/>
          </p:nvPr>
        </p:nvSpPr>
        <p:spPr>
          <a:xfrm>
            <a:off x="588263" y="1474711"/>
            <a:ext cx="11018520" cy="2800767"/>
          </a:xfrm>
        </p:spPr>
        <p:txBody>
          <a:bodyPr/>
          <a:lstStyle/>
          <a:p>
            <a:r>
              <a:rPr lang="en-US" sz="2600" dirty="0"/>
              <a:t>Git can be downloaded from this link: </a:t>
            </a:r>
            <a:r>
              <a:rPr lang="en-US" sz="2600" dirty="0">
                <a:hlinkClick r:id="rId3"/>
              </a:rPr>
              <a:t>https://git-scm.com/downloads</a:t>
            </a:r>
            <a:endParaRPr lang="en-US" sz="2600" dirty="0"/>
          </a:p>
          <a:p>
            <a:endParaRPr lang="en-US" sz="2600" dirty="0"/>
          </a:p>
          <a:p>
            <a:r>
              <a:rPr lang="en-US" sz="2600" dirty="0"/>
              <a:t>First time configuration commands:</a:t>
            </a:r>
          </a:p>
          <a:p>
            <a:r>
              <a:rPr lang="en-US" sz="2600" dirty="0"/>
              <a:t>	&gt; </a:t>
            </a:r>
            <a:r>
              <a:rPr lang="en-US" sz="2600" dirty="0" err="1"/>
              <a:t>git</a:t>
            </a:r>
            <a:r>
              <a:rPr lang="en-US" sz="2600" dirty="0"/>
              <a:t> </a:t>
            </a:r>
            <a:r>
              <a:rPr lang="en-US" sz="2600" dirty="0" err="1"/>
              <a:t>config</a:t>
            </a:r>
            <a:r>
              <a:rPr lang="en-US" sz="2600" dirty="0"/>
              <a:t> --global user.name </a:t>
            </a:r>
            <a:r>
              <a:rPr lang="en-US" sz="2600" dirty="0" err="1"/>
              <a:t>xxxx</a:t>
            </a:r>
            <a:endParaRPr lang="en-US" sz="2600" dirty="0"/>
          </a:p>
          <a:p>
            <a:r>
              <a:rPr lang="en-US" sz="2600" dirty="0"/>
              <a:t>	&gt; </a:t>
            </a:r>
            <a:r>
              <a:rPr lang="en-US" sz="2600" dirty="0" err="1"/>
              <a:t>git</a:t>
            </a:r>
            <a:r>
              <a:rPr lang="en-US" sz="2600" dirty="0"/>
              <a:t> </a:t>
            </a:r>
            <a:r>
              <a:rPr lang="en-US" sz="2600" dirty="0" err="1"/>
              <a:t>config</a:t>
            </a:r>
            <a:r>
              <a:rPr lang="en-US" sz="2600" dirty="0"/>
              <a:t> --global </a:t>
            </a:r>
            <a:r>
              <a:rPr lang="en-US" sz="2600" dirty="0" err="1"/>
              <a:t>user.email</a:t>
            </a:r>
            <a:r>
              <a:rPr lang="en-US" sz="2600" dirty="0"/>
              <a:t> email</a:t>
            </a:r>
          </a:p>
          <a:p>
            <a:endParaRPr lang="en-US" sz="2600"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32" t="14688" r="56546" b="68246"/>
          <a:stretch/>
        </p:blipFill>
        <p:spPr>
          <a:xfrm>
            <a:off x="588263" y="4357238"/>
            <a:ext cx="6197543" cy="13581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354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cs typeface="Segoe UI Semilight" panose="020B0402040204020203" pitchFamily="34" charset="0"/>
              </a:rPr>
              <a:t>Getting started with basic commands</a:t>
            </a:r>
          </a:p>
        </p:txBody>
      </p:sp>
      <p:sp>
        <p:nvSpPr>
          <p:cNvPr id="6" name="Text Placeholder 5"/>
          <p:cNvSpPr>
            <a:spLocks noGrp="1"/>
          </p:cNvSpPr>
          <p:nvPr>
            <p:ph type="body" sz="quarter" idx="10"/>
          </p:nvPr>
        </p:nvSpPr>
        <p:spPr>
          <a:xfrm>
            <a:off x="588263" y="1563310"/>
            <a:ext cx="11018520" cy="3761030"/>
          </a:xfrm>
        </p:spPr>
        <p:txBody>
          <a:bodyPr/>
          <a:lstStyle/>
          <a:p>
            <a:pPr marL="457200" indent="-457200">
              <a:buFont typeface="Wingdings" panose="05000000000000000000" pitchFamily="2" charset="2"/>
              <a:buChar char="ü"/>
            </a:pPr>
            <a:r>
              <a:rPr lang="en-US" sz="2600" b="1" dirty="0"/>
              <a:t>cd</a:t>
            </a:r>
            <a:r>
              <a:rPr lang="en-US" sz="2600" dirty="0"/>
              <a:t> </a:t>
            </a:r>
          </a:p>
          <a:p>
            <a:r>
              <a:rPr lang="en-US" sz="2600" b="1" dirty="0"/>
              <a:t>    	</a:t>
            </a:r>
            <a:r>
              <a:rPr lang="en-US" sz="2400" dirty="0"/>
              <a:t>To move from the current working directory to another directory</a:t>
            </a:r>
            <a:r>
              <a:rPr lang="en-US" sz="2600" b="1" dirty="0"/>
              <a:t>	</a:t>
            </a:r>
          </a:p>
          <a:p>
            <a:pPr marL="457200" indent="-457200">
              <a:buFont typeface="Wingdings" panose="05000000000000000000" pitchFamily="2" charset="2"/>
              <a:buChar char="ü"/>
            </a:pPr>
            <a:r>
              <a:rPr lang="en-US" sz="2600" b="1" dirty="0" err="1"/>
              <a:t>ls</a:t>
            </a:r>
            <a:endParaRPr lang="en-US" sz="2600" b="1" dirty="0"/>
          </a:p>
          <a:p>
            <a:r>
              <a:rPr lang="en-US" sz="2600" b="1" dirty="0"/>
              <a:t>    	</a:t>
            </a:r>
            <a:r>
              <a:rPr lang="en-US" sz="2400" dirty="0"/>
              <a:t>It is used to list the files in that particular directory</a:t>
            </a:r>
          </a:p>
          <a:p>
            <a:pPr marL="457200" indent="-457200">
              <a:buFont typeface="Wingdings" panose="05000000000000000000" pitchFamily="2" charset="2"/>
              <a:buChar char="ü"/>
            </a:pPr>
            <a:r>
              <a:rPr lang="en-US" sz="2600" b="1" dirty="0" err="1"/>
              <a:t>mkdir</a:t>
            </a:r>
            <a:r>
              <a:rPr lang="en-US" sz="2600" b="1" dirty="0"/>
              <a:t> </a:t>
            </a:r>
            <a:r>
              <a:rPr lang="en-US" sz="2600" b="1" dirty="0" err="1"/>
              <a:t>directoryname</a:t>
            </a:r>
            <a:endParaRPr lang="en-US" sz="2600" b="1" dirty="0"/>
          </a:p>
          <a:p>
            <a:r>
              <a:rPr lang="en-US" sz="2600" b="1" dirty="0"/>
              <a:t>    	</a:t>
            </a:r>
            <a:r>
              <a:rPr lang="en-US" sz="2400" dirty="0"/>
              <a:t>It is used to make a new directory</a:t>
            </a:r>
          </a:p>
          <a:p>
            <a:pPr marL="457200" indent="-457200">
              <a:buFont typeface="Wingdings" panose="05000000000000000000" pitchFamily="2" charset="2"/>
              <a:buChar char="ü"/>
            </a:pPr>
            <a:r>
              <a:rPr lang="en-US" sz="2600" b="1" dirty="0" err="1"/>
              <a:t>rm</a:t>
            </a:r>
            <a:endParaRPr lang="en-US" sz="2600" b="1" dirty="0"/>
          </a:p>
          <a:p>
            <a:r>
              <a:rPr lang="en-US" sz="2600" b="1" dirty="0"/>
              <a:t>    	</a:t>
            </a:r>
            <a:r>
              <a:rPr lang="en-US" sz="2400" dirty="0"/>
              <a:t>It is used to remove a file from a directory</a:t>
            </a:r>
            <a:endParaRPr lang="en-US" sz="2600" dirty="0"/>
          </a:p>
        </p:txBody>
      </p:sp>
    </p:spTree>
    <p:extLst>
      <p:ext uri="{BB962C8B-B14F-4D97-AF65-F5344CB8AC3E}">
        <p14:creationId xmlns:p14="http://schemas.microsoft.com/office/powerpoint/2010/main" val="57141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37F06C4865FD4A8A403F66497FF9A9" ma:contentTypeVersion="20" ma:contentTypeDescription="Create a new document." ma:contentTypeScope="" ma:versionID="15d85e7dd22d831e7c5411d48b9fb9ec">
  <xsd:schema xmlns:xsd="http://www.w3.org/2001/XMLSchema" xmlns:xs="http://www.w3.org/2001/XMLSchema" xmlns:p="http://schemas.microsoft.com/office/2006/metadata/properties" xmlns:ns2="78bc6fde-72ac-489a-b0a4-ba51770a119a" xmlns:ns3="efd76e83-4173-4a26-b431-618a788339a8" targetNamespace="http://schemas.microsoft.com/office/2006/metadata/properties" ma:root="true" ma:fieldsID="b0bbe2972809c2153081c0637320e178" ns2:_="" ns3:_="">
    <xsd:import namespace="78bc6fde-72ac-489a-b0a4-ba51770a119a"/>
    <xsd:import namespace="efd76e83-4173-4a26-b431-618a788339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Date_x002f_Time" minOccurs="0"/>
                <xsd:element ref="ns2:_Flow_SignoffStatu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c6fde-72ac-489a-b0a4-ba51770a11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Date_x002f_Time" ma:index="21" nillable="true" ma:displayName="Date/Time" ma:format="DateOnly" ma:internalName="Date_x002f_Time">
      <xsd:simpleType>
        <xsd:restriction base="dms:DateTime"/>
      </xsd:simpleType>
    </xsd:element>
    <xsd:element name="_Flow_SignoffStatus" ma:index="22" nillable="true" ma:displayName="Sign-off status" ma:internalName="Sign_x002d_off_x0020_status">
      <xsd:simpleType>
        <xsd:restriction base="dms:Text"/>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d76e83-4173-4a26-b431-618a788339a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96bd840-8bf6-49cb-b2f0-0d7eef72f970}" ma:internalName="TaxCatchAll" ma:showField="CatchAllData" ma:web="efd76e83-4173-4a26-b431-618a788339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8bc6fde-72ac-489a-b0a4-ba51770a119a" xsi:nil="true"/>
    <lcf76f155ced4ddcb4097134ff3c332f xmlns="78bc6fde-72ac-489a-b0a4-ba51770a119a">
      <Terms xmlns="http://schemas.microsoft.com/office/infopath/2007/PartnerControls"/>
    </lcf76f155ced4ddcb4097134ff3c332f>
    <_Flow_SignoffStatus xmlns="78bc6fde-72ac-489a-b0a4-ba51770a119a" xsi:nil="true"/>
    <Date_x002f_Time xmlns="78bc6fde-72ac-489a-b0a4-ba51770a119a" xsi:nil="true"/>
    <TaxCatchAll xmlns="efd76e83-4173-4a26-b431-618a788339a8" xsi:nil="true"/>
  </documentManagement>
</p:properties>
</file>

<file path=customXml/itemProps1.xml><?xml version="1.0" encoding="utf-8"?>
<ds:datastoreItem xmlns:ds="http://schemas.openxmlformats.org/officeDocument/2006/customXml" ds:itemID="{664ACD50-B08F-47E7-8663-5751FD2B43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bc6fde-72ac-489a-b0a4-ba51770a119a"/>
    <ds:schemaRef ds:uri="efd76e83-4173-4a26-b431-618a78833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purl.org/dc/elements/1.1/"/>
    <ds:schemaRef ds:uri="976fdccd-ca8b-4477-a16f-3129ac8e5ee5"/>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purl.org/dc/dcmitype/"/>
    <ds:schemaRef ds:uri="http://schemas.microsoft.com/office/2006/metadata/properties"/>
    <ds:schemaRef ds:uri="6d3b3f7c-4b71-40c9-8fff-4f7fb96ddea0"/>
    <ds:schemaRef ds:uri="78bc6fde-72ac-489a-b0a4-ba51770a119a"/>
    <ds:schemaRef ds:uri="efd76e83-4173-4a26-b431-618a788339a8"/>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7479</TotalTime>
  <Words>1325</Words>
  <Application>Microsoft Office PowerPoint</Application>
  <PresentationFormat>Widescreen</PresentationFormat>
  <Paragraphs>190</Paragraphs>
  <Slides>31</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Consolas</vt:lpstr>
      <vt:lpstr>Segoe UI</vt:lpstr>
      <vt:lpstr>Segoe UI Light</vt:lpstr>
      <vt:lpstr>Segoe UI Semibold</vt:lpstr>
      <vt:lpstr>Segoe UI Semilight</vt:lpstr>
      <vt:lpstr>Times New Roman</vt:lpstr>
      <vt:lpstr>Wingdings</vt:lpstr>
      <vt:lpstr>WHITE TEMPLATE</vt:lpstr>
      <vt:lpstr>SOFT BLACK TEMPLATE</vt:lpstr>
      <vt:lpstr>Git It Together!</vt:lpstr>
      <vt:lpstr>AGENDA</vt:lpstr>
      <vt:lpstr>PowerPoint Presentation</vt:lpstr>
      <vt:lpstr>PowerPoint Presentation</vt:lpstr>
      <vt:lpstr>PowerPoint Presentation</vt:lpstr>
      <vt:lpstr>PowerPoint Presentation</vt:lpstr>
      <vt:lpstr>PowerPoint Presentation</vt:lpstr>
      <vt:lpstr>Installation and configuration</vt:lpstr>
      <vt:lpstr>Getting started with basic commands</vt:lpstr>
      <vt:lpstr>Getting started with basic commands</vt:lpstr>
      <vt:lpstr>Getting started with basic commands</vt:lpstr>
      <vt:lpstr>Step 1: Initialize a repo - Git</vt:lpstr>
      <vt:lpstr>Step 2: Add a new file to the repo  </vt:lpstr>
      <vt:lpstr>Stages in git</vt:lpstr>
      <vt:lpstr>Step 3: Add a file to the staging environment  </vt:lpstr>
      <vt:lpstr>Step 4: Create a commit  </vt:lpstr>
      <vt:lpstr>Step 5: Creating a new repository - GitHub</vt:lpstr>
      <vt:lpstr>Step 6: Set main Branch</vt:lpstr>
      <vt:lpstr>Branches in git</vt:lpstr>
      <vt:lpstr>Commands for branch</vt:lpstr>
      <vt:lpstr>Step 7: Connect remote and local</vt:lpstr>
      <vt:lpstr>Step 8: Push to GitHub</vt:lpstr>
      <vt:lpstr>Make your first Pull Request!</vt:lpstr>
      <vt:lpstr>Step 1: Fork the Repo</vt:lpstr>
      <vt:lpstr>Step 2: Clone the Repo</vt:lpstr>
      <vt:lpstr>Step 3: Create a branch</vt:lpstr>
      <vt:lpstr>Step 4: Connect Remote to Local</vt:lpstr>
      <vt:lpstr>Step 5: Make your changes </vt:lpstr>
      <vt:lpstr>Step 6: Add, Commit, Push</vt:lpstr>
      <vt:lpstr>Step 7: Go back to GitHub, your forked repo page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PRERNA MITTAL - 210905328</cp:lastModifiedBy>
  <cp:revision>131</cp:revision>
  <dcterms:created xsi:type="dcterms:W3CDTF">2019-03-28T18:40:02Z</dcterms:created>
  <dcterms:modified xsi:type="dcterms:W3CDTF">2024-04-10T06:13:37Z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MediaServiceImageTags">
    <vt:lpwstr/>
  </property>
</Properties>
</file>